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454" r:id="rId3"/>
    <p:sldId id="264" r:id="rId4"/>
    <p:sldId id="267" r:id="rId5"/>
    <p:sldId id="265" r:id="rId6"/>
    <p:sldId id="266" r:id="rId7"/>
    <p:sldId id="421" r:id="rId8"/>
    <p:sldId id="332" r:id="rId9"/>
    <p:sldId id="422" r:id="rId10"/>
    <p:sldId id="420" r:id="rId11"/>
    <p:sldId id="398" r:id="rId12"/>
    <p:sldId id="423" r:id="rId13"/>
    <p:sldId id="399" r:id="rId14"/>
    <p:sldId id="400" r:id="rId15"/>
    <p:sldId id="401" r:id="rId16"/>
    <p:sldId id="413" r:id="rId17"/>
    <p:sldId id="268" r:id="rId18"/>
    <p:sldId id="321" r:id="rId19"/>
    <p:sldId id="323" r:id="rId20"/>
    <p:sldId id="322" r:id="rId21"/>
    <p:sldId id="324" r:id="rId22"/>
    <p:sldId id="325" r:id="rId23"/>
    <p:sldId id="320" r:id="rId24"/>
    <p:sldId id="341" r:id="rId25"/>
    <p:sldId id="342" r:id="rId26"/>
    <p:sldId id="337" r:id="rId27"/>
    <p:sldId id="338" r:id="rId28"/>
    <p:sldId id="339" r:id="rId29"/>
    <p:sldId id="336" r:id="rId30"/>
    <p:sldId id="335" r:id="rId31"/>
    <p:sldId id="334" r:id="rId32"/>
    <p:sldId id="343" r:id="rId33"/>
    <p:sldId id="345" r:id="rId34"/>
    <p:sldId id="269" r:id="rId35"/>
    <p:sldId id="344" r:id="rId36"/>
    <p:sldId id="270" r:id="rId37"/>
    <p:sldId id="275" r:id="rId38"/>
    <p:sldId id="272" r:id="rId39"/>
    <p:sldId id="271" r:id="rId40"/>
    <p:sldId id="273" r:id="rId41"/>
    <p:sldId id="274" r:id="rId42"/>
    <p:sldId id="276" r:id="rId43"/>
    <p:sldId id="277" r:id="rId44"/>
    <p:sldId id="278" r:id="rId45"/>
    <p:sldId id="279" r:id="rId46"/>
    <p:sldId id="402" r:id="rId47"/>
    <p:sldId id="403" r:id="rId48"/>
    <p:sldId id="405" r:id="rId49"/>
    <p:sldId id="406" r:id="rId50"/>
    <p:sldId id="408" r:id="rId51"/>
    <p:sldId id="409" r:id="rId52"/>
    <p:sldId id="407" r:id="rId53"/>
    <p:sldId id="283" r:id="rId54"/>
    <p:sldId id="326" r:id="rId55"/>
    <p:sldId id="282" r:id="rId56"/>
    <p:sldId id="284" r:id="rId57"/>
    <p:sldId id="285" r:id="rId58"/>
    <p:sldId id="313" r:id="rId59"/>
    <p:sldId id="329" r:id="rId60"/>
    <p:sldId id="316" r:id="rId61"/>
    <p:sldId id="319" r:id="rId62"/>
    <p:sldId id="318" r:id="rId63"/>
    <p:sldId id="317" r:id="rId64"/>
    <p:sldId id="424" r:id="rId65"/>
    <p:sldId id="425" r:id="rId66"/>
    <p:sldId id="287" r:id="rId67"/>
    <p:sldId id="328" r:id="rId68"/>
    <p:sldId id="327" r:id="rId69"/>
    <p:sldId id="288" r:id="rId70"/>
    <p:sldId id="289" r:id="rId71"/>
    <p:sldId id="290" r:id="rId72"/>
    <p:sldId id="291" r:id="rId73"/>
    <p:sldId id="300" r:id="rId74"/>
    <p:sldId id="292" r:id="rId75"/>
    <p:sldId id="298" r:id="rId76"/>
    <p:sldId id="299" r:id="rId77"/>
    <p:sldId id="297" r:id="rId78"/>
    <p:sldId id="302" r:id="rId79"/>
    <p:sldId id="301" r:id="rId80"/>
    <p:sldId id="296" r:id="rId81"/>
    <p:sldId id="293" r:id="rId82"/>
    <p:sldId id="294" r:id="rId83"/>
    <p:sldId id="303" r:id="rId84"/>
    <p:sldId id="304" r:id="rId85"/>
    <p:sldId id="305" r:id="rId86"/>
    <p:sldId id="306" r:id="rId87"/>
    <p:sldId id="307" r:id="rId88"/>
    <p:sldId id="308" r:id="rId89"/>
    <p:sldId id="309" r:id="rId90"/>
    <p:sldId id="330" r:id="rId91"/>
    <p:sldId id="368" r:id="rId92"/>
    <p:sldId id="367" r:id="rId93"/>
    <p:sldId id="369" r:id="rId94"/>
    <p:sldId id="370" r:id="rId95"/>
    <p:sldId id="371" r:id="rId96"/>
    <p:sldId id="373" r:id="rId97"/>
    <p:sldId id="372" r:id="rId98"/>
    <p:sldId id="366" r:id="rId99"/>
    <p:sldId id="375" r:id="rId100"/>
    <p:sldId id="434" r:id="rId101"/>
    <p:sldId id="435" r:id="rId102"/>
    <p:sldId id="436" r:id="rId103"/>
    <p:sldId id="438" r:id="rId104"/>
    <p:sldId id="439" r:id="rId105"/>
    <p:sldId id="440" r:id="rId106"/>
    <p:sldId id="427" r:id="rId107"/>
    <p:sldId id="441" r:id="rId108"/>
    <p:sldId id="377" r:id="rId109"/>
    <p:sldId id="378" r:id="rId110"/>
    <p:sldId id="379" r:id="rId111"/>
    <p:sldId id="380" r:id="rId112"/>
    <p:sldId id="381" r:id="rId113"/>
    <p:sldId id="382" r:id="rId114"/>
    <p:sldId id="387" r:id="rId115"/>
    <p:sldId id="385" r:id="rId116"/>
    <p:sldId id="388" r:id="rId117"/>
    <p:sldId id="384" r:id="rId118"/>
    <p:sldId id="414" r:id="rId119"/>
    <p:sldId id="415" r:id="rId120"/>
    <p:sldId id="416" r:id="rId121"/>
    <p:sldId id="417" r:id="rId122"/>
    <p:sldId id="418" r:id="rId123"/>
    <p:sldId id="419" r:id="rId124"/>
    <p:sldId id="386" r:id="rId125"/>
    <p:sldId id="389" r:id="rId126"/>
    <p:sldId id="395" r:id="rId127"/>
    <p:sldId id="410" r:id="rId128"/>
    <p:sldId id="411" r:id="rId129"/>
    <p:sldId id="412" r:id="rId130"/>
    <p:sldId id="396" r:id="rId131"/>
    <p:sldId id="443" r:id="rId132"/>
    <p:sldId id="445" r:id="rId133"/>
    <p:sldId id="452" r:id="rId134"/>
    <p:sldId id="444" r:id="rId135"/>
    <p:sldId id="447" r:id="rId136"/>
    <p:sldId id="448" r:id="rId137"/>
    <p:sldId id="446" r:id="rId138"/>
    <p:sldId id="453" r:id="rId139"/>
    <p:sldId id="449" r:id="rId140"/>
    <p:sldId id="451" r:id="rId141"/>
    <p:sldId id="442" r:id="rId142"/>
    <p:sldId id="391" r:id="rId143"/>
    <p:sldId id="397" r:id="rId14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slide" Target="slides/slide139.xml"/><Relationship Id="rId14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3472D-FCEF-4B4E-B4CB-345832480046}" type="datetimeFigureOut">
              <a:rPr lang="de-DE" smtClean="0"/>
              <a:t>19.07.2018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72BC-EB8C-44ED-B7B5-DF3206D47A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32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3472D-FCEF-4B4E-B4CB-345832480046}" type="datetimeFigureOut">
              <a:rPr lang="de-DE" smtClean="0"/>
              <a:t>19.07.2018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72BC-EB8C-44ED-B7B5-DF3206D47A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2517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3472D-FCEF-4B4E-B4CB-345832480046}" type="datetimeFigureOut">
              <a:rPr lang="de-DE" smtClean="0"/>
              <a:t>19.07.2018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72BC-EB8C-44ED-B7B5-DF3206D47A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1285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3472D-FCEF-4B4E-B4CB-345832480046}" type="datetimeFigureOut">
              <a:rPr lang="de-DE" smtClean="0"/>
              <a:t>19.07.2018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72BC-EB8C-44ED-B7B5-DF3206D47A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3921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3472D-FCEF-4B4E-B4CB-345832480046}" type="datetimeFigureOut">
              <a:rPr lang="de-DE" smtClean="0"/>
              <a:t>19.07.2018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72BC-EB8C-44ED-B7B5-DF3206D47A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1112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3472D-FCEF-4B4E-B4CB-345832480046}" type="datetimeFigureOut">
              <a:rPr lang="de-DE" smtClean="0"/>
              <a:t>19.07.2018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72BC-EB8C-44ED-B7B5-DF3206D47A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9079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3472D-FCEF-4B4E-B4CB-345832480046}" type="datetimeFigureOut">
              <a:rPr lang="de-DE" smtClean="0"/>
              <a:t>19.07.2018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72BC-EB8C-44ED-B7B5-DF3206D47A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3243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3472D-FCEF-4B4E-B4CB-345832480046}" type="datetimeFigureOut">
              <a:rPr lang="de-DE" smtClean="0"/>
              <a:t>19.07.2018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72BC-EB8C-44ED-B7B5-DF3206D47A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4095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3472D-FCEF-4B4E-B4CB-345832480046}" type="datetimeFigureOut">
              <a:rPr lang="de-DE" smtClean="0"/>
              <a:t>19.07.2018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72BC-EB8C-44ED-B7B5-DF3206D47A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9633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3472D-FCEF-4B4E-B4CB-345832480046}" type="datetimeFigureOut">
              <a:rPr lang="de-DE" smtClean="0"/>
              <a:t>19.07.2018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72BC-EB8C-44ED-B7B5-DF3206D47A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3838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3472D-FCEF-4B4E-B4CB-345832480046}" type="datetimeFigureOut">
              <a:rPr lang="de-DE" smtClean="0"/>
              <a:t>19.07.2018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72BC-EB8C-44ED-B7B5-DF3206D47A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995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3472D-FCEF-4B4E-B4CB-345832480046}" type="datetimeFigureOut">
              <a:rPr lang="de-DE" smtClean="0"/>
              <a:t>19.07.2018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772BC-EB8C-44ED-B7B5-DF3206D47A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097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CE65BA8E-21B8-4FBF-B43F-120F1D5AE0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9700" y="1005985"/>
            <a:ext cx="9372600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010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endParaRPr lang="de-DE" u="sng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de-DE" u="sng" dirty="0"/>
              <a:t>Am Rande angemerkt: </a:t>
            </a:r>
          </a:p>
          <a:p>
            <a:pPr marL="0" indent="0">
              <a:buNone/>
            </a:pPr>
            <a:endParaRPr lang="de-DE" u="sng" dirty="0"/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Vieles war auch ähnlich schon im BDSG geregelt.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/>
              <a:t>Mangels Kontrolle und wegen nur geringer Sanktionen spielte das BDSG aber nur eine geringe praktische Rolle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</p:grpSp>
      <p:sp>
        <p:nvSpPr>
          <p:cNvPr id="11" name="Textfeld 10">
            <a:extLst>
              <a:ext uri="{FF2B5EF4-FFF2-40B4-BE49-F238E27FC236}">
                <a16:creationId xmlns:a16="http://schemas.microsoft.com/office/drawing/2014/main" id="{4363BC3C-A6D4-4916-A313-79F06069854A}"/>
              </a:ext>
            </a:extLst>
          </p:cNvPr>
          <p:cNvSpPr txBox="1"/>
          <p:nvPr/>
        </p:nvSpPr>
        <p:spPr>
          <a:xfrm>
            <a:off x="4950069" y="448408"/>
            <a:ext cx="3217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/>
              <a:t>DSGVO im Überblick</a:t>
            </a:r>
          </a:p>
        </p:txBody>
      </p:sp>
    </p:spTree>
    <p:extLst>
      <p:ext uri="{BB962C8B-B14F-4D97-AF65-F5344CB8AC3E}">
        <p14:creationId xmlns:p14="http://schemas.microsoft.com/office/powerpoint/2010/main" val="1744705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de-DE" u="sng" dirty="0">
                <a:sym typeface="Wingdings" panose="05000000000000000000" pitchFamily="2" charset="2"/>
              </a:rPr>
              <a:t>Datenschutzerklärung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	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9028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„Datenschutzerklärung“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53967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de-DE" u="sng" dirty="0">
                <a:sym typeface="Wingdings" panose="05000000000000000000" pitchFamily="2" charset="2"/>
              </a:rPr>
              <a:t>Datenschutzerklärung</a:t>
            </a:r>
          </a:p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Für Homepagebesucher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	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9028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„Datenschutzerklärung“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27856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de-DE" u="sng" dirty="0">
                <a:sym typeface="Wingdings" panose="05000000000000000000" pitchFamily="2" charset="2"/>
              </a:rPr>
              <a:t>Datenschutzerklärung</a:t>
            </a:r>
          </a:p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Für Homepagebesucher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Für sonstige Betroffene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	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9028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„Datenschutzerklärung“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51570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de-DE" u="sng" dirty="0">
                <a:sym typeface="Wingdings" panose="05000000000000000000" pitchFamily="2" charset="2"/>
              </a:rPr>
              <a:t>Datenschutzerklärung</a:t>
            </a:r>
          </a:p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Für Homepagebesucher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Für sonstige Betroffene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	Kunden</a:t>
            </a:r>
            <a:br>
              <a:rPr lang="de-DE" dirty="0">
                <a:sym typeface="Wingdings" panose="05000000000000000000" pitchFamily="2" charset="2"/>
              </a:rPr>
            </a:br>
            <a:r>
              <a:rPr lang="de-DE" dirty="0">
                <a:sym typeface="Wingdings" panose="05000000000000000000" pitchFamily="2" charset="2"/>
              </a:rPr>
              <a:t>	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	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9028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„Datenschutzerklärung“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3120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de-DE" u="sng" dirty="0">
                <a:sym typeface="Wingdings" panose="05000000000000000000" pitchFamily="2" charset="2"/>
              </a:rPr>
              <a:t>Datenschutzerklärung</a:t>
            </a:r>
          </a:p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Für Homepagebesucher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Für sonstige Betroffene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	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Kunden</a:t>
            </a:r>
            <a:br>
              <a:rPr lang="de-DE" dirty="0">
                <a:sym typeface="Wingdings" panose="05000000000000000000" pitchFamily="2" charset="2"/>
              </a:rPr>
            </a:br>
            <a:r>
              <a:rPr lang="de-DE" dirty="0">
                <a:sym typeface="Wingdings" panose="05000000000000000000" pitchFamily="2" charset="2"/>
              </a:rPr>
              <a:t>	Mitarbeiter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	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9028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„Datenschutzerklärung“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64319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de-DE" u="sng" dirty="0">
                <a:sym typeface="Wingdings" panose="05000000000000000000" pitchFamily="2" charset="2"/>
              </a:rPr>
              <a:t>Datenschutzerklärung</a:t>
            </a:r>
          </a:p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Für Homepagebesucher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Für sonstige Betroffene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	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Kunden</a:t>
            </a:r>
            <a:br>
              <a:rPr lang="de-DE" dirty="0">
                <a:sym typeface="Wingdings" panose="05000000000000000000" pitchFamily="2" charset="2"/>
              </a:rPr>
            </a:br>
            <a:r>
              <a:rPr lang="de-DE" dirty="0">
                <a:sym typeface="Wingdings" panose="05000000000000000000" pitchFamily="2" charset="2"/>
              </a:rPr>
              <a:t>	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Mitarbeiter</a:t>
            </a:r>
            <a:b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</a:b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	</a:t>
            </a:r>
            <a:r>
              <a:rPr lang="de-DE" dirty="0">
                <a:sym typeface="Wingdings" panose="05000000000000000000" pitchFamily="2" charset="2"/>
              </a:rPr>
              <a:t>Weitere (je nach Situation im Unternehmen)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	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9028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„Datenschutzerklärung“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35433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de-DE" u="sng" dirty="0">
                <a:sym typeface="Wingdings" panose="05000000000000000000" pitchFamily="2" charset="2"/>
              </a:rPr>
              <a:t>Datenschutzerklärung</a:t>
            </a:r>
          </a:p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br>
              <a:rPr lang="de-DE" dirty="0">
                <a:sym typeface="Wingdings" panose="05000000000000000000" pitchFamily="2" charset="2"/>
              </a:rPr>
            </a:br>
            <a:endParaRPr lang="de-DE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9028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„Datenschutzerklärung“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42701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de-DE" u="sng" dirty="0">
                <a:sym typeface="Wingdings" panose="05000000000000000000" pitchFamily="2" charset="2"/>
              </a:rPr>
              <a:t>Datenschutzerklärung</a:t>
            </a:r>
          </a:p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Rechtsgrundlage und Zwecke der Datenverarbeitung nennen</a:t>
            </a:r>
            <a:br>
              <a:rPr lang="de-DE" dirty="0">
                <a:sym typeface="Wingdings" panose="05000000000000000000" pitchFamily="2" charset="2"/>
              </a:rPr>
            </a:br>
            <a:endParaRPr lang="de-DE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9028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„Datenschutzerklärung“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03382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de-DE" u="sng" dirty="0">
                <a:sym typeface="Wingdings" panose="05000000000000000000" pitchFamily="2" charset="2"/>
              </a:rPr>
              <a:t>Datenschutzerklärung</a:t>
            </a:r>
          </a:p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Rechtsgrundlage und Zwecke der Datenverarbeitung nennen</a:t>
            </a:r>
            <a:br>
              <a:rPr lang="de-DE" dirty="0">
                <a:sym typeface="Wingdings" panose="05000000000000000000" pitchFamily="2" charset="2"/>
              </a:rPr>
            </a:b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möglichst genau beschreiben, wie Daten gespeichert, verarbeitet etc.</a:t>
            </a:r>
            <a:br>
              <a:rPr lang="de-DE" dirty="0">
                <a:sym typeface="Wingdings" panose="05000000000000000000" pitchFamily="2" charset="2"/>
              </a:rPr>
            </a:br>
            <a:r>
              <a:rPr lang="de-DE" dirty="0">
                <a:sym typeface="Wingdings" panose="05000000000000000000" pitchFamily="2" charset="2"/>
              </a:rPr>
              <a:t>    werden</a:t>
            </a:r>
            <a:br>
              <a:rPr lang="de-DE" dirty="0">
                <a:sym typeface="Wingdings" panose="05000000000000000000" pitchFamily="2" charset="2"/>
              </a:rPr>
            </a:br>
            <a:endParaRPr lang="de-DE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9028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„Datenschutzerklärung“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8832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de-DE" u="sng" dirty="0">
                <a:sym typeface="Wingdings" panose="05000000000000000000" pitchFamily="2" charset="2"/>
              </a:rPr>
              <a:t>Datenschutzerklärung</a:t>
            </a:r>
          </a:p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Rechtsgrundlage und Zwecke der Datenverarbeitung nennen</a:t>
            </a:r>
            <a:b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</a:br>
            <a:endParaRPr lang="de-DE" dirty="0">
              <a:solidFill>
                <a:schemeClr val="bg1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möglichst genau beschreiben, wie Daten gespeichert, verarbeitet etc.</a:t>
            </a:r>
            <a:b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</a:b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   werden</a:t>
            </a:r>
            <a:br>
              <a:rPr lang="de-DE" dirty="0">
                <a:sym typeface="Wingdings" panose="05000000000000000000" pitchFamily="2" charset="2"/>
              </a:rPr>
            </a:b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Aufklärung zu Widerrufsrecht, zum Recht auf Einschränkung,</a:t>
            </a:r>
            <a:br>
              <a:rPr lang="de-DE" dirty="0">
                <a:sym typeface="Wingdings" panose="05000000000000000000" pitchFamily="2" charset="2"/>
              </a:rPr>
            </a:br>
            <a:r>
              <a:rPr lang="de-DE" dirty="0">
                <a:sym typeface="Wingdings" panose="05000000000000000000" pitchFamily="2" charset="2"/>
              </a:rPr>
              <a:t>    Löschung etc.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9028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„Datenschutzerklärung“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7527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endParaRPr lang="de-DE" u="sng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de-DE" dirty="0">
              <a:latin typeface="Bookman Old Style" panose="02050604050505020204" pitchFamily="18" charset="0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4950069" y="448408"/>
              <a:ext cx="32172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94866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de-DE" u="sng" dirty="0">
                <a:sym typeface="Wingdings" panose="05000000000000000000" pitchFamily="2" charset="2"/>
              </a:rPr>
              <a:t>Datenschutzerklärung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9028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„Datenschutzerklärung“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54265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de-DE" u="sng" dirty="0">
                <a:sym typeface="Wingdings" panose="05000000000000000000" pitchFamily="2" charset="2"/>
              </a:rPr>
              <a:t>Datenschutzerklärung</a:t>
            </a:r>
          </a:p>
          <a:p>
            <a:pPr marL="0" indent="0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Angeben, falls Daten an andere Stellen übermittelt werden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9028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„Datenschutzerklärung“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91180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de-DE" u="sng" dirty="0">
                <a:sym typeface="Wingdings" panose="05000000000000000000" pitchFamily="2" charset="2"/>
              </a:rPr>
              <a:t>Datenschutzerklärung</a:t>
            </a:r>
          </a:p>
          <a:p>
            <a:pPr marL="0" indent="0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Angeben, falls Daten an andere Stellen übermittelt werden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Einfache und verständliche Formulierungen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9028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„Datenschutzerklärung“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92293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de-DE" u="sng" dirty="0">
                <a:sym typeface="Wingdings" panose="05000000000000000000" pitchFamily="2" charset="2"/>
              </a:rPr>
              <a:t>Datenschutzerklärung</a:t>
            </a:r>
          </a:p>
          <a:p>
            <a:pPr marL="0" indent="0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Angeben, falls Daten an andere Stellen übermittelt werden</a:t>
            </a:r>
          </a:p>
          <a:p>
            <a:pPr marL="0" indent="0"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Einfache und verständliche Formulierungen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Auf der Website: genauso leicht auffindbar wie das Impressum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9028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„Datenschutzerklärung“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78242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de-DE" u="sng" dirty="0">
                <a:sym typeface="Wingdings" panose="05000000000000000000" pitchFamily="2" charset="2"/>
              </a:rPr>
              <a:t>Emails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„Einzelfragen“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1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de-DE" u="sng" dirty="0">
                <a:sym typeface="Wingdings" panose="05000000000000000000" pitchFamily="2" charset="2"/>
              </a:rPr>
              <a:t>Emails</a:t>
            </a:r>
          </a:p>
          <a:p>
            <a:pPr marL="0" indent="0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Mindestens Transportverschlüsselung per SSL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„Einzelfragen“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26044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de-DE" u="sng" dirty="0">
                <a:sym typeface="Wingdings" panose="05000000000000000000" pitchFamily="2" charset="2"/>
              </a:rPr>
              <a:t>Emails</a:t>
            </a:r>
          </a:p>
          <a:p>
            <a:pPr marL="0" indent="0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Mindestens Transportverschlüsselung per SSL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Diskutiert wird sogar eine Ende-zu-Ende-Verschlüsselung (die aber den „Stand der Technik“ wohl deutlich überschreiten dürfte)</a:t>
            </a:r>
            <a:br>
              <a:rPr lang="de-DE" dirty="0">
                <a:sym typeface="Wingdings" panose="05000000000000000000" pitchFamily="2" charset="2"/>
              </a:rPr>
            </a:br>
            <a:br>
              <a:rPr lang="de-DE" dirty="0">
                <a:sym typeface="Wingdings" panose="05000000000000000000" pitchFamily="2" charset="2"/>
              </a:rPr>
            </a:br>
            <a:endParaRPr lang="de-DE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„Einzelfragen“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36250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de-DE" u="sng" dirty="0">
                <a:sym typeface="Wingdings" panose="05000000000000000000" pitchFamily="2" charset="2"/>
              </a:rPr>
              <a:t>Emails</a:t>
            </a:r>
          </a:p>
          <a:p>
            <a:pPr marL="0" indent="0"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Mindestens Transportverschlüsselung per SSL</a:t>
            </a:r>
          </a:p>
          <a:p>
            <a:pPr marL="0" indent="0"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Diskutiert wird sogar eine Ende-zu-Ende-Verschlüsselung</a:t>
            </a:r>
            <a:b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</a:br>
            <a:br>
              <a:rPr lang="de-DE" dirty="0">
                <a:sym typeface="Wingdings" panose="05000000000000000000" pitchFamily="2" charset="2"/>
              </a:rPr>
            </a:br>
            <a:br>
              <a:rPr lang="de-DE" dirty="0">
                <a:sym typeface="Wingdings" panose="05000000000000000000" pitchFamily="2" charset="2"/>
              </a:rPr>
            </a:br>
            <a:r>
              <a:rPr lang="de-DE" dirty="0">
                <a:sym typeface="Wingdings" panose="05000000000000000000" pitchFamily="2" charset="2"/>
              </a:rPr>
              <a:t>Ausweg: Kunden eine solche Verschlüsselung anbieten und </a:t>
            </a:r>
            <a:br>
              <a:rPr lang="de-DE" dirty="0">
                <a:sym typeface="Wingdings" panose="05000000000000000000" pitchFamily="2" charset="2"/>
              </a:rPr>
            </a:br>
            <a:r>
              <a:rPr lang="de-DE" dirty="0">
                <a:sym typeface="Wingdings" panose="05000000000000000000" pitchFamily="2" charset="2"/>
              </a:rPr>
              <a:t>    in unverschlüsselte oder nur transportverschlüsselte Versendung</a:t>
            </a:r>
            <a:br>
              <a:rPr lang="de-DE" dirty="0">
                <a:sym typeface="Wingdings" panose="05000000000000000000" pitchFamily="2" charset="2"/>
              </a:rPr>
            </a:br>
            <a:r>
              <a:rPr lang="de-DE" dirty="0">
                <a:sym typeface="Wingdings" panose="05000000000000000000" pitchFamily="2" charset="2"/>
              </a:rPr>
              <a:t>    einwilligen lassen.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„Einzelfragen“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9584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„Einzelfragen“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6910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u="sng" dirty="0">
                <a:sym typeface="Wingdings" panose="05000000000000000000" pitchFamily="2" charset="2"/>
              </a:rPr>
              <a:t>Datenschutzbeauftragter!?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„Einzelfragen“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92638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endParaRPr lang="de-DE" u="sng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</a:t>
            </a:r>
            <a:r>
              <a:rPr lang="de-DE" dirty="0"/>
              <a:t>Umsetzung ist schwierig und kaum zu 100% möglich</a:t>
            </a:r>
          </a:p>
          <a:p>
            <a:pPr marL="0" indent="0">
              <a:buNone/>
            </a:pPr>
            <a:endParaRPr lang="de-DE" dirty="0">
              <a:latin typeface="Bookman Old Style" panose="02050604050505020204" pitchFamily="18" charset="0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4950069" y="448408"/>
              <a:ext cx="32172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81578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u="sng" dirty="0">
                <a:sym typeface="Wingdings" panose="05000000000000000000" pitchFamily="2" charset="2"/>
              </a:rPr>
              <a:t>Datenschutzbeauftragter!?</a:t>
            </a:r>
          </a:p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Geregelt in § 38 BDSG </a:t>
            </a:r>
            <a:r>
              <a:rPr lang="de-DE" u="sng" dirty="0">
                <a:sym typeface="Wingdings" panose="05000000000000000000" pitchFamily="2" charset="2"/>
              </a:rPr>
              <a:t>UND</a:t>
            </a:r>
            <a:r>
              <a:rPr lang="de-DE" dirty="0">
                <a:sym typeface="Wingdings" panose="05000000000000000000" pitchFamily="2" charset="2"/>
              </a:rPr>
              <a:t> Art. 37 DSGVO: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„Einzelfragen“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446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u="sng" dirty="0">
                <a:sym typeface="Wingdings" panose="05000000000000000000" pitchFamily="2" charset="2"/>
              </a:rPr>
              <a:t>Datenschutzbeauftragter!?</a:t>
            </a:r>
          </a:p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Geregelt in § 38 BDSG </a:t>
            </a:r>
            <a:r>
              <a:rPr lang="de-DE" u="sng" dirty="0">
                <a:sym typeface="Wingdings" panose="05000000000000000000" pitchFamily="2" charset="2"/>
              </a:rPr>
              <a:t>UND</a:t>
            </a:r>
            <a:r>
              <a:rPr lang="de-DE" dirty="0">
                <a:sym typeface="Wingdings" panose="05000000000000000000" pitchFamily="2" charset="2"/>
              </a:rPr>
              <a:t> Art. 37 DSGVO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Auf jeden Fall, wenn „in der Regel mindestens 10 Personen ständig“ Daten verarbeiten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„Einzelfragen“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4128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6094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u="sng" dirty="0">
                <a:sym typeface="Wingdings" panose="05000000000000000000" pitchFamily="2" charset="2"/>
              </a:rPr>
              <a:t>Datenschutzbeauftragter!?</a:t>
            </a:r>
          </a:p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Geregelt in § 38 BDSG </a:t>
            </a:r>
            <a:r>
              <a:rPr lang="de-DE" u="sng" dirty="0">
                <a:sym typeface="Wingdings" panose="05000000000000000000" pitchFamily="2" charset="2"/>
              </a:rPr>
              <a:t>UND</a:t>
            </a:r>
            <a:r>
              <a:rPr lang="de-DE" dirty="0">
                <a:sym typeface="Wingdings" panose="05000000000000000000" pitchFamily="2" charset="2"/>
              </a:rPr>
              <a:t> Art. 37 DSGVO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Auf jeden Fall, wenn „in der Regel mindestens 10 Personen ständig“ Daten verarbeiten</a:t>
            </a:r>
          </a:p>
          <a:p>
            <a:pPr marL="0" indent="0"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Unabhängig von der Anzahl der Personen bei „besonders sensiblen Daten“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„Einzelfragen“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29265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6094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u="sng" dirty="0">
                <a:sym typeface="Wingdings" panose="05000000000000000000" pitchFamily="2" charset="2"/>
              </a:rPr>
              <a:t>Datenschutzbeauftragter!?</a:t>
            </a:r>
          </a:p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Geregelt in § 38 BDSG </a:t>
            </a:r>
            <a:r>
              <a:rPr lang="de-DE" u="sng" dirty="0">
                <a:sym typeface="Wingdings" panose="05000000000000000000" pitchFamily="2" charset="2"/>
              </a:rPr>
              <a:t>UND</a:t>
            </a:r>
            <a:r>
              <a:rPr lang="de-DE" dirty="0">
                <a:sym typeface="Wingdings" panose="05000000000000000000" pitchFamily="2" charset="2"/>
              </a:rPr>
              <a:t> Art. 37 DSGVO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Auf jeden Fall, wenn „in der Regel mindestens 10 Personen ständig“ Daten verarbeiten</a:t>
            </a:r>
          </a:p>
          <a:p>
            <a:pPr marL="0" indent="0"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Unabhängig von der Anzahl der Personen bei „besonders sensiblen Daten“</a:t>
            </a:r>
          </a:p>
          <a:p>
            <a:pPr marL="0" indent="0"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(Kaum praxisrelevant): Kerntätigkeit Datenverarbeitung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„Einzelfragen“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40640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„Loslegen!!!“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60369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u="sng" dirty="0">
                <a:sym typeface="Wingdings" panose="05000000000000000000" pitchFamily="2" charset="2"/>
              </a:rPr>
              <a:t>Loslegen – möglichst sofort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„Loslegen!!!“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81200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u="sng" dirty="0">
                <a:sym typeface="Wingdings" panose="05000000000000000000" pitchFamily="2" charset="2"/>
              </a:rPr>
              <a:t>Loslegen – möglichst sofort</a:t>
            </a:r>
          </a:p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Datenschutzerklärung der Homepage fit machen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„Loslegen!!!“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12342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u="sng" dirty="0">
                <a:sym typeface="Wingdings" panose="05000000000000000000" pitchFamily="2" charset="2"/>
              </a:rPr>
              <a:t>Loslegen – möglichst sofort</a:t>
            </a:r>
          </a:p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Datenschutzerklärung der Homepage fit machen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</a:t>
            </a:r>
            <a:r>
              <a:rPr lang="de-DE" dirty="0" err="1">
                <a:sym typeface="Wingdings" panose="05000000000000000000" pitchFamily="2" charset="2"/>
              </a:rPr>
              <a:t>GoogleAnalytics</a:t>
            </a:r>
            <a:r>
              <a:rPr lang="de-DE" dirty="0">
                <a:sym typeface="Wingdings" panose="05000000000000000000" pitchFamily="2" charset="2"/>
              </a:rPr>
              <a:t>/Cookies anpassen/anpassen lassen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„Loslegen!!!“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3285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u="sng" dirty="0">
                <a:sym typeface="Wingdings" panose="05000000000000000000" pitchFamily="2" charset="2"/>
              </a:rPr>
              <a:t>Loslegen – möglichst sofort</a:t>
            </a:r>
          </a:p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Datenschutzerklärung der Homepage fit machen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</a:t>
            </a:r>
            <a:r>
              <a:rPr lang="de-DE" dirty="0" err="1">
                <a:sym typeface="Wingdings" panose="05000000000000000000" pitchFamily="2" charset="2"/>
              </a:rPr>
              <a:t>GoogleAnalytics</a:t>
            </a:r>
            <a:r>
              <a:rPr lang="de-DE" dirty="0">
                <a:sym typeface="Wingdings" panose="05000000000000000000" pitchFamily="2" charset="2"/>
              </a:rPr>
              <a:t>/Cookies anpassen/anpassen lassen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Verarbeitungsverzeichnis erstellen (zumindest rudimentär)</a:t>
            </a:r>
            <a:br>
              <a:rPr lang="de-DE" dirty="0">
                <a:sym typeface="Wingdings" panose="05000000000000000000" pitchFamily="2" charset="2"/>
              </a:rPr>
            </a:br>
            <a:br>
              <a:rPr lang="de-DE" dirty="0">
                <a:sym typeface="Wingdings" panose="05000000000000000000" pitchFamily="2" charset="2"/>
              </a:rPr>
            </a:br>
            <a:endParaRPr lang="de-DE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„Loslegen!!!“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09041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4160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u="sng" dirty="0">
                <a:sym typeface="Wingdings" panose="05000000000000000000" pitchFamily="2" charset="2"/>
              </a:rPr>
              <a:t>Loslegen – möglichst sofort</a:t>
            </a:r>
          </a:p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Datenschutzerklärung der Homepage fit machen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</a:t>
            </a:r>
            <a:r>
              <a:rPr lang="de-DE" dirty="0" err="1">
                <a:sym typeface="Wingdings" panose="05000000000000000000" pitchFamily="2" charset="2"/>
              </a:rPr>
              <a:t>GoogleAnalytics</a:t>
            </a:r>
            <a:r>
              <a:rPr lang="de-DE" dirty="0">
                <a:sym typeface="Wingdings" panose="05000000000000000000" pitchFamily="2" charset="2"/>
              </a:rPr>
              <a:t>/Cookies anpassen/anpassen lassen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Verarbeitungsverzeichnis erstellen (zumindest rudimentär)</a:t>
            </a:r>
            <a:br>
              <a:rPr lang="de-DE" dirty="0">
                <a:sym typeface="Wingdings" panose="05000000000000000000" pitchFamily="2" charset="2"/>
              </a:rPr>
            </a:br>
            <a:br>
              <a:rPr lang="de-DE" dirty="0">
                <a:sym typeface="Wingdings" panose="05000000000000000000" pitchFamily="2" charset="2"/>
              </a:rPr>
            </a:br>
            <a:br>
              <a:rPr lang="de-DE" dirty="0">
                <a:sym typeface="Wingdings" panose="05000000000000000000" pitchFamily="2" charset="2"/>
              </a:rPr>
            </a:br>
            <a:r>
              <a:rPr lang="de-DE" dirty="0">
                <a:sym typeface="Wingdings" panose="05000000000000000000" pitchFamily="2" charset="2"/>
              </a:rPr>
              <a:t>Verträge über Auftrags[daten]</a:t>
            </a:r>
            <a:r>
              <a:rPr lang="de-DE" dirty="0" err="1">
                <a:sym typeface="Wingdings" panose="05000000000000000000" pitchFamily="2" charset="2"/>
              </a:rPr>
              <a:t>verarbeitung</a:t>
            </a:r>
            <a:r>
              <a:rPr lang="de-DE" dirty="0">
                <a:sym typeface="Wingdings" panose="05000000000000000000" pitchFamily="2" charset="2"/>
              </a:rPr>
              <a:t> abschließen</a:t>
            </a:r>
            <a:br>
              <a:rPr lang="de-DE" dirty="0">
                <a:sym typeface="Wingdings" panose="05000000000000000000" pitchFamily="2" charset="2"/>
              </a:rPr>
            </a:br>
            <a:r>
              <a:rPr lang="de-DE" dirty="0">
                <a:sym typeface="Wingdings" panose="05000000000000000000" pitchFamily="2" charset="2"/>
              </a:rPr>
              <a:t>    (Provider, Cloudanbieter, IT-Dienstleister etc.)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„Loslegen!!!“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94760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endParaRPr lang="de-DE" u="sng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Umsetzung ist schwierig und kaum zu 100% möglich</a:t>
            </a:r>
          </a:p>
          <a:p>
            <a:pPr marL="0" indent="0"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</a:t>
            </a:r>
            <a:r>
              <a:rPr lang="de-DE" dirty="0"/>
              <a:t>Wir konzentrieren uns auf das Wesentliche!</a:t>
            </a:r>
          </a:p>
          <a:p>
            <a:pPr marL="0" indent="0"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>
              <a:latin typeface="Bookman Old Style" panose="02050604050505020204" pitchFamily="18" charset="0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4950069" y="448408"/>
              <a:ext cx="32172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13790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Folgen bei Verstößen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44308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dirty="0">
                <a:sym typeface="Wingdings" panose="05000000000000000000" pitchFamily="2" charset="2"/>
              </a:rPr>
              <a:t>Tatsächlich gegen die DSGVO zu verstoßen, ist leider sehr leicht!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Folgen bei Verstößen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2140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dirty="0">
                <a:sym typeface="Wingdings" panose="05000000000000000000" pitchFamily="2" charset="2"/>
              </a:rPr>
              <a:t>Tatsächlich gegen die DSGVO zu verstoßen, ist leider sehr leicht!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Folgen bei Verstößen</a:t>
              </a:r>
            </a:p>
          </p:txBody>
        </p:sp>
      </p:grpSp>
      <p:pic>
        <p:nvPicPr>
          <p:cNvPr id="2" name="Grafik 1">
            <a:extLst>
              <a:ext uri="{FF2B5EF4-FFF2-40B4-BE49-F238E27FC236}">
                <a16:creationId xmlns:a16="http://schemas.microsoft.com/office/drawing/2014/main" id="{6AD42A60-ED54-4537-A670-A6A233463B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6810" y="1657444"/>
            <a:ext cx="6011614" cy="4761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569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Folgen bei Verstößen</a:t>
              </a:r>
            </a:p>
          </p:txBody>
        </p:sp>
      </p:grp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9D8BF08-BD06-44FC-9E46-B55FFEC5F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057" y="2397125"/>
            <a:ext cx="10037885" cy="2271590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„In Ihrer Praxis seien keine Patienteninformationen verfügbar. Es existiere kein Aushang, keine Flyer oder sonstigen Informationen zum Umgang mit personenbezogenen Daten in Ihrer Praxis.</a:t>
            </a:r>
            <a:br>
              <a:rPr lang="de-DE" dirty="0"/>
            </a:br>
            <a:r>
              <a:rPr lang="de-DE" dirty="0"/>
              <a:t>Zudem seien Digitalgeräte einsehbar, Akten lägen offen herum und Telefonate können mitgehört werden.“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7100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Folgen bei Verstößen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75769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Art. 58: „Hinweis auf Verstoß“ kann ausreichen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Folgen bei Verstößen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34880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Art. 58: „Hinweis auf Verstoß“ kann ausreichen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Art. 83: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Folgen bei Verstößen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72675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Art. 58: „Hinweis auf Verstoß“ kann ausreichen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Art. 83:	Geldbußen „zusätzlich oder anstatt“ Art. 58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Folgen bei Verstößen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54017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Art. 58: „Hinweis auf Verstoß“ </a:t>
            </a:r>
            <a:r>
              <a:rPr lang="de-DE" dirty="0">
                <a:solidFill>
                  <a:srgbClr val="FF0000"/>
                </a:solidFill>
                <a:sym typeface="Wingdings" panose="05000000000000000000" pitchFamily="2" charset="2"/>
              </a:rPr>
              <a:t>kann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ausreichen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Art. 83:	Geldbußen „zusätzlich oder </a:t>
            </a:r>
            <a:r>
              <a:rPr lang="de-DE" dirty="0">
                <a:solidFill>
                  <a:srgbClr val="FF0000"/>
                </a:solidFill>
                <a:sym typeface="Wingdings" panose="05000000000000000000" pitchFamily="2" charset="2"/>
              </a:rPr>
              <a:t>anstatt</a:t>
            </a:r>
            <a:r>
              <a:rPr lang="de-DE" dirty="0">
                <a:sym typeface="Wingdings" panose="05000000000000000000" pitchFamily="2" charset="2"/>
              </a:rPr>
              <a:t>“ Art. 58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Folgen bei Verstößen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20053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Art. 58: „Hinweis auf Verstoß“ kann ausreichen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Art. 83:	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Geldbußen „zusätzlich oder anstatt“ Art. 58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		Bei Geldbußen „Art, Schwere, Dauer“ berücksichtigen: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		     Ermessensausübung der Behörde nötig!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Folgen bei Verstößen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6527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endParaRPr lang="de-DE" u="sng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Umsetzung ist schwierig und kaum zu 100% möglich</a:t>
            </a:r>
          </a:p>
          <a:p>
            <a:pPr marL="0" indent="0"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Wir konzentrieren uns auf das Wesentliche!</a:t>
            </a:r>
          </a:p>
          <a:p>
            <a:pPr marL="0" indent="0"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</a:t>
            </a:r>
            <a:r>
              <a:rPr lang="de-DE" dirty="0"/>
              <a:t>Wichtig sind vor allem nach außen sichtbare Informationen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>
              <a:latin typeface="Bookman Old Style" panose="02050604050505020204" pitchFamily="18" charset="0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4950069" y="448408"/>
              <a:ext cx="32172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89799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Art. 58: „Hinweis auf Verstoß“ kann ausreichen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Art. 83:	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Geldbußen „zusätzlich oder anstatt“ Art. 58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		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Bei Geldbußen „Art, Schwere, Dauer“ berücksichtigen:</a:t>
            </a: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		     Ermessensausübung der Behörde nötig!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		Bis zu 40 Mio. € oder 4% des Jahresumsatzes (der 		                höhere Wert ist entscheidend!)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Folgen bei Verstößen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13066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„Loslegen!!!“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11400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de-DE" sz="4000" dirty="0">
                <a:solidFill>
                  <a:srgbClr val="C00000"/>
                </a:solidFill>
                <a:sym typeface="Wingdings" panose="05000000000000000000" pitchFamily="2" charset="2"/>
              </a:rPr>
              <a:t>Danke </a:t>
            </a:r>
            <a:r>
              <a:rPr lang="de-DE" sz="4000" dirty="0" err="1">
                <a:solidFill>
                  <a:srgbClr val="C00000"/>
                </a:solidFill>
                <a:sym typeface="Wingdings" panose="05000000000000000000" pitchFamily="2" charset="2"/>
              </a:rPr>
              <a:t>für‘s</a:t>
            </a:r>
            <a:r>
              <a:rPr lang="de-DE" sz="4000" dirty="0">
                <a:solidFill>
                  <a:srgbClr val="C00000"/>
                </a:solidFill>
                <a:sym typeface="Wingdings" panose="05000000000000000000" pitchFamily="2" charset="2"/>
              </a:rPr>
              <a:t> Zuhören!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5357811" y="364908"/>
              <a:ext cx="12276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9604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de-DE" sz="3500" dirty="0">
                <a:sym typeface="Wingdings" panose="05000000000000000000" pitchFamily="2" charset="2"/>
              </a:rPr>
              <a:t>recht-neuwied.de/</a:t>
            </a:r>
            <a:r>
              <a:rPr lang="de-DE" sz="3500" dirty="0" err="1">
                <a:sym typeface="Wingdings" panose="05000000000000000000" pitchFamily="2" charset="2"/>
              </a:rPr>
              <a:t>dsgvo</a:t>
            </a:r>
            <a:endParaRPr lang="de-DE" sz="3500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5357811" y="364908"/>
              <a:ext cx="12276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69488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endParaRPr lang="de-DE" u="sng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Umsetzung ist schwierig und kaum zu 100% möglich</a:t>
            </a:r>
          </a:p>
          <a:p>
            <a:pPr marL="0" indent="0"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Wir konzentrieren uns auf das Wesentliche!</a:t>
            </a:r>
          </a:p>
          <a:p>
            <a:pPr marL="0" indent="0"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Wichtig sind vor allem nach außen sichtbare Informationen</a:t>
            </a:r>
          </a:p>
          <a:p>
            <a:pPr marL="0" indent="0"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</a:t>
            </a:r>
            <a:r>
              <a:rPr lang="de-DE" dirty="0"/>
              <a:t>Denn: !!! Gefahr von Abmahnungen !!!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>
              <a:latin typeface="Bookman Old Style" panose="02050604050505020204" pitchFamily="18" charset="0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4950069" y="448408"/>
              <a:ext cx="32172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97110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31934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u="sng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Umsetzung ist schwierig und kaum zu 100% möglich</a:t>
            </a:r>
          </a:p>
          <a:p>
            <a:pPr marL="0" indent="0"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Wir konzentrieren uns auf das Wesentliche!</a:t>
            </a:r>
          </a:p>
          <a:p>
            <a:pPr marL="0" indent="0"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Wichtig sind vor allem nach außen sichtbare Informationen</a:t>
            </a:r>
          </a:p>
          <a:p>
            <a:pPr marL="0" indent="0"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Denn: !!! Gefahr von Abmahnungen !!!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</a:t>
            </a:r>
            <a:r>
              <a:rPr lang="de-DE" dirty="0"/>
              <a:t>Prüfer von Behörden werden zunächst die „Großen“ untersuchen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>
              <a:latin typeface="Bookman Old Style" panose="02050604050505020204" pitchFamily="18" charset="0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4950069" y="448408"/>
              <a:ext cx="32172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85028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endParaRPr lang="de-DE" u="sng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</p:grpSp>
      <p:sp>
        <p:nvSpPr>
          <p:cNvPr id="11" name="Textfeld 10">
            <a:extLst>
              <a:ext uri="{FF2B5EF4-FFF2-40B4-BE49-F238E27FC236}">
                <a16:creationId xmlns:a16="http://schemas.microsoft.com/office/drawing/2014/main" id="{4363BC3C-A6D4-4916-A313-79F06069854A}"/>
              </a:ext>
            </a:extLst>
          </p:cNvPr>
          <p:cNvSpPr txBox="1"/>
          <p:nvPr/>
        </p:nvSpPr>
        <p:spPr>
          <a:xfrm>
            <a:off x="4950069" y="448408"/>
            <a:ext cx="3217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/>
              <a:t>DSGVO im Überblick</a:t>
            </a:r>
          </a:p>
        </p:txBody>
      </p:sp>
    </p:spTree>
    <p:extLst>
      <p:ext uri="{BB962C8B-B14F-4D97-AF65-F5344CB8AC3E}">
        <p14:creationId xmlns:p14="http://schemas.microsoft.com/office/powerpoint/2010/main" val="1403012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endParaRPr lang="de-DE" u="sng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de-DE" u="sng" dirty="0"/>
              <a:t>P:</a:t>
            </a:r>
            <a:r>
              <a:rPr lang="de-DE" dirty="0"/>
              <a:t> Schwammige und unklare Formulierungen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</p:grpSp>
      <p:sp>
        <p:nvSpPr>
          <p:cNvPr id="11" name="Textfeld 10">
            <a:extLst>
              <a:ext uri="{FF2B5EF4-FFF2-40B4-BE49-F238E27FC236}">
                <a16:creationId xmlns:a16="http://schemas.microsoft.com/office/drawing/2014/main" id="{1241387A-E944-4F71-A875-E4BE694A3C04}"/>
              </a:ext>
            </a:extLst>
          </p:cNvPr>
          <p:cNvSpPr txBox="1"/>
          <p:nvPr/>
        </p:nvSpPr>
        <p:spPr>
          <a:xfrm>
            <a:off x="4950069" y="448408"/>
            <a:ext cx="3217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/>
              <a:t>DSGVO im Überblick</a:t>
            </a:r>
          </a:p>
        </p:txBody>
      </p:sp>
    </p:spTree>
    <p:extLst>
      <p:ext uri="{BB962C8B-B14F-4D97-AF65-F5344CB8AC3E}">
        <p14:creationId xmlns:p14="http://schemas.microsoft.com/office/powerpoint/2010/main" val="871499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endParaRPr lang="de-DE" u="sng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de-DE" u="sng" dirty="0"/>
              <a:t>P:</a:t>
            </a:r>
            <a:r>
              <a:rPr lang="de-DE" dirty="0"/>
              <a:t> Schwammige und unklare Formulierungen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 (-) Rechtsunsicherheit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</p:grpSp>
      <p:sp>
        <p:nvSpPr>
          <p:cNvPr id="11" name="Textfeld 10">
            <a:extLst>
              <a:ext uri="{FF2B5EF4-FFF2-40B4-BE49-F238E27FC236}">
                <a16:creationId xmlns:a16="http://schemas.microsoft.com/office/drawing/2014/main" id="{1241387A-E944-4F71-A875-E4BE694A3C04}"/>
              </a:ext>
            </a:extLst>
          </p:cNvPr>
          <p:cNvSpPr txBox="1"/>
          <p:nvPr/>
        </p:nvSpPr>
        <p:spPr>
          <a:xfrm>
            <a:off x="4950069" y="448408"/>
            <a:ext cx="3217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/>
              <a:t>DSGVO im Überblick</a:t>
            </a:r>
          </a:p>
        </p:txBody>
      </p:sp>
    </p:spTree>
    <p:extLst>
      <p:ext uri="{BB962C8B-B14F-4D97-AF65-F5344CB8AC3E}">
        <p14:creationId xmlns:p14="http://schemas.microsoft.com/office/powerpoint/2010/main" val="2016809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CE65BA8E-21B8-4FBF-B43F-120F1D5AE0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9700" y="1005985"/>
            <a:ext cx="9372600" cy="5105400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5D3C77A6-5922-4152-B040-EE9DD26C51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9497" y="129086"/>
            <a:ext cx="4629461" cy="1753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248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endParaRPr lang="de-DE" u="sng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de-DE" u="sng" dirty="0"/>
              <a:t>P:</a:t>
            </a:r>
            <a:r>
              <a:rPr lang="de-DE" dirty="0"/>
              <a:t> Schwammige und unklare Formulierungen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(-) Rechtsunsicherheit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 (+) Raum für rechtliche „Kreativität“</a:t>
            </a:r>
            <a:endParaRPr lang="de-DE" dirty="0"/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</p:grpSp>
      <p:sp>
        <p:nvSpPr>
          <p:cNvPr id="11" name="Textfeld 10">
            <a:extLst>
              <a:ext uri="{FF2B5EF4-FFF2-40B4-BE49-F238E27FC236}">
                <a16:creationId xmlns:a16="http://schemas.microsoft.com/office/drawing/2014/main" id="{1241387A-E944-4F71-A875-E4BE694A3C04}"/>
              </a:ext>
            </a:extLst>
          </p:cNvPr>
          <p:cNvSpPr txBox="1"/>
          <p:nvPr/>
        </p:nvSpPr>
        <p:spPr>
          <a:xfrm>
            <a:off x="4950069" y="448408"/>
            <a:ext cx="3217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/>
              <a:t>DSGVO im Überblick</a:t>
            </a:r>
          </a:p>
        </p:txBody>
      </p:sp>
    </p:spTree>
    <p:extLst>
      <p:ext uri="{BB962C8B-B14F-4D97-AF65-F5344CB8AC3E}">
        <p14:creationId xmlns:p14="http://schemas.microsoft.com/office/powerpoint/2010/main" val="1232973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endParaRPr lang="de-DE" u="sng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de-DE" u="sng" dirty="0"/>
              <a:t>P:</a:t>
            </a:r>
            <a:r>
              <a:rPr lang="de-DE" dirty="0"/>
              <a:t> Schwammige und unklare Formulierungen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(-) Rechtsunsicherheit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 (+) Raum für rechtliche „Kreativität“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	 Gute Argumentation kann evtl. Bußgelder vermeiden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	</a:t>
            </a:r>
            <a:br>
              <a:rPr lang="de-DE" dirty="0">
                <a:sym typeface="Wingdings" panose="05000000000000000000" pitchFamily="2" charset="2"/>
              </a:rPr>
            </a:br>
            <a:endParaRPr lang="de-DE" dirty="0"/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</p:grpSp>
      <p:sp>
        <p:nvSpPr>
          <p:cNvPr id="11" name="Textfeld 10">
            <a:extLst>
              <a:ext uri="{FF2B5EF4-FFF2-40B4-BE49-F238E27FC236}">
                <a16:creationId xmlns:a16="http://schemas.microsoft.com/office/drawing/2014/main" id="{1241387A-E944-4F71-A875-E4BE694A3C04}"/>
              </a:ext>
            </a:extLst>
          </p:cNvPr>
          <p:cNvSpPr txBox="1"/>
          <p:nvPr/>
        </p:nvSpPr>
        <p:spPr>
          <a:xfrm>
            <a:off x="4950069" y="448408"/>
            <a:ext cx="3217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/>
              <a:t>DSGVO im Überblick</a:t>
            </a:r>
          </a:p>
        </p:txBody>
      </p:sp>
    </p:spTree>
    <p:extLst>
      <p:ext uri="{BB962C8B-B14F-4D97-AF65-F5344CB8AC3E}">
        <p14:creationId xmlns:p14="http://schemas.microsoft.com/office/powerpoint/2010/main" val="3768757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endParaRPr lang="de-DE" u="sng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de-DE" u="sng" dirty="0"/>
              <a:t>P:</a:t>
            </a:r>
            <a:r>
              <a:rPr lang="de-DE" dirty="0"/>
              <a:t> Schwammige und unklare Formulierungen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(-) Rechtsunsicherheit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 (+) Raum für rechtliche „Kreativität“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	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Gute Argumentation kann evtl. Bußgelder vermeiden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	</a:t>
            </a:r>
            <a:br>
              <a:rPr lang="de-DE" dirty="0">
                <a:sym typeface="Wingdings" panose="05000000000000000000" pitchFamily="2" charset="2"/>
              </a:rPr>
            </a:br>
            <a:r>
              <a:rPr lang="de-DE" dirty="0">
                <a:sym typeface="Wingdings" panose="05000000000000000000" pitchFamily="2" charset="2"/>
              </a:rPr>
              <a:t>	 Entwicklung im Auge behalten!!!</a:t>
            </a:r>
            <a:endParaRPr lang="de-DE" dirty="0"/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</p:grpSp>
      <p:sp>
        <p:nvSpPr>
          <p:cNvPr id="11" name="Textfeld 10">
            <a:extLst>
              <a:ext uri="{FF2B5EF4-FFF2-40B4-BE49-F238E27FC236}">
                <a16:creationId xmlns:a16="http://schemas.microsoft.com/office/drawing/2014/main" id="{1241387A-E944-4F71-A875-E4BE694A3C04}"/>
              </a:ext>
            </a:extLst>
          </p:cNvPr>
          <p:cNvSpPr txBox="1"/>
          <p:nvPr/>
        </p:nvSpPr>
        <p:spPr>
          <a:xfrm>
            <a:off x="4950069" y="448408"/>
            <a:ext cx="3217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/>
              <a:t>DSGVO im Überblick</a:t>
            </a:r>
          </a:p>
        </p:txBody>
      </p:sp>
    </p:spTree>
    <p:extLst>
      <p:ext uri="{BB962C8B-B14F-4D97-AF65-F5344CB8AC3E}">
        <p14:creationId xmlns:p14="http://schemas.microsoft.com/office/powerpoint/2010/main" val="2622848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>
              <a:lnSpc>
                <a:spcPct val="10000"/>
              </a:lnSpc>
              <a:spcBef>
                <a:spcPts val="0"/>
              </a:spcBef>
              <a:buNone/>
            </a:pPr>
            <a:endParaRPr lang="de-DE" dirty="0"/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Inhalt der Verordnung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02990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r>
              <a:rPr lang="de-DE" dirty="0"/>
              <a:t>Grundsätze (Art. 5)</a:t>
            </a:r>
          </a:p>
          <a:p>
            <a:pPr marL="0" indent="0" algn="ctr">
              <a:lnSpc>
                <a:spcPct val="30000"/>
              </a:lnSpc>
              <a:spcBef>
                <a:spcPts val="0"/>
              </a:spcBef>
              <a:buNone/>
            </a:pPr>
            <a:endParaRPr lang="de-DE" dirty="0"/>
          </a:p>
          <a:p>
            <a:pPr marL="0" indent="0">
              <a:lnSpc>
                <a:spcPct val="10000"/>
              </a:lnSpc>
              <a:spcBef>
                <a:spcPts val="0"/>
              </a:spcBef>
              <a:buNone/>
            </a:pPr>
            <a:endParaRPr lang="de-DE" dirty="0"/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Inhalt der Verordnung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97027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r>
              <a:rPr lang="de-DE" dirty="0"/>
              <a:t>Grundsätze (Art. 5)</a:t>
            </a:r>
          </a:p>
          <a:p>
            <a:pPr marL="0" indent="0" algn="ctr">
              <a:lnSpc>
                <a:spcPct val="30000"/>
              </a:lnSpc>
              <a:spcBef>
                <a:spcPts val="0"/>
              </a:spcBef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</a:t>
            </a:r>
            <a:r>
              <a:rPr lang="de-DE" dirty="0"/>
              <a:t>Rechtmäßigkeit, Verarbeitung nach Treu und Glauben, Transparenz</a:t>
            </a:r>
          </a:p>
          <a:p>
            <a:pPr marL="0" indent="0">
              <a:lnSpc>
                <a:spcPct val="10000"/>
              </a:lnSpc>
              <a:spcBef>
                <a:spcPts val="0"/>
              </a:spcBef>
              <a:buNone/>
            </a:pPr>
            <a:endParaRPr lang="de-DE" dirty="0"/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Inhalt der Verordnung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10126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r>
              <a:rPr lang="de-DE" dirty="0"/>
              <a:t>Grundsätze (Art. 5)</a:t>
            </a:r>
          </a:p>
          <a:p>
            <a:pPr marL="0" indent="0" algn="ctr">
              <a:lnSpc>
                <a:spcPct val="30000"/>
              </a:lnSpc>
              <a:spcBef>
                <a:spcPts val="0"/>
              </a:spcBef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Rechtmäßigkeit, Verarbeitung nach Treu und Glauben, Transparenz</a:t>
            </a:r>
          </a:p>
          <a:p>
            <a:pPr marL="0" indent="0">
              <a:lnSpc>
                <a:spcPct val="10000"/>
              </a:lnSpc>
              <a:spcBef>
                <a:spcPts val="0"/>
              </a:spcBef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</a:t>
            </a:r>
            <a:r>
              <a:rPr lang="de-DE" dirty="0"/>
              <a:t>Zweckbindung</a:t>
            </a:r>
          </a:p>
          <a:p>
            <a:pPr marL="0" indent="0">
              <a:lnSpc>
                <a:spcPct val="10000"/>
              </a:lnSpc>
              <a:spcBef>
                <a:spcPts val="0"/>
              </a:spcBef>
              <a:buNone/>
            </a:pPr>
            <a:endParaRPr lang="de-DE" dirty="0"/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Inhalt der Verordnung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38303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r>
              <a:rPr lang="de-DE" dirty="0"/>
              <a:t>Grundsätze (Art. 5)</a:t>
            </a:r>
          </a:p>
          <a:p>
            <a:pPr marL="0" indent="0" algn="ctr">
              <a:lnSpc>
                <a:spcPct val="30000"/>
              </a:lnSpc>
              <a:spcBef>
                <a:spcPts val="0"/>
              </a:spcBef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Rechtmäßigkeit, Verarbeitung nach Treu und Glauben, Transparenz</a:t>
            </a:r>
          </a:p>
          <a:p>
            <a:pPr marL="0" indent="0">
              <a:lnSpc>
                <a:spcPct val="10000"/>
              </a:lnSpc>
              <a:spcBef>
                <a:spcPts val="0"/>
              </a:spcBef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Zweckbindung</a:t>
            </a:r>
          </a:p>
          <a:p>
            <a:pPr marL="0" indent="0">
              <a:lnSpc>
                <a:spcPct val="10000"/>
              </a:lnSpc>
              <a:spcBef>
                <a:spcPts val="0"/>
              </a:spcBef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Datenminimierung</a:t>
            </a:r>
          </a:p>
          <a:p>
            <a:pPr marL="0" indent="0">
              <a:lnSpc>
                <a:spcPct val="10000"/>
              </a:lnSpc>
              <a:spcBef>
                <a:spcPts val="0"/>
              </a:spcBef>
              <a:buNone/>
            </a:pPr>
            <a:endParaRPr lang="de-DE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Inhalt der Verordnung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7982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r>
              <a:rPr lang="de-DE" dirty="0"/>
              <a:t>Grundsätze (Art. 5)</a:t>
            </a:r>
          </a:p>
          <a:p>
            <a:pPr marL="0" indent="0" algn="ctr">
              <a:lnSpc>
                <a:spcPct val="30000"/>
              </a:lnSpc>
              <a:spcBef>
                <a:spcPts val="0"/>
              </a:spcBef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Rechtmäßigkeit, Verarbeitung nach Treu und Glauben, Transparenz</a:t>
            </a:r>
          </a:p>
          <a:p>
            <a:pPr marL="0" indent="0">
              <a:lnSpc>
                <a:spcPct val="10000"/>
              </a:lnSpc>
              <a:spcBef>
                <a:spcPts val="0"/>
              </a:spcBef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Zweckbindung</a:t>
            </a:r>
          </a:p>
          <a:p>
            <a:pPr marL="0" indent="0">
              <a:lnSpc>
                <a:spcPct val="10000"/>
              </a:lnSpc>
              <a:spcBef>
                <a:spcPts val="0"/>
              </a:spcBef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Datenminimierung</a:t>
            </a:r>
          </a:p>
          <a:p>
            <a:pPr marL="0" indent="0">
              <a:lnSpc>
                <a:spcPct val="10000"/>
              </a:lnSpc>
              <a:spcBef>
                <a:spcPts val="0"/>
              </a:spcBef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Richtigkeit der Daten (Datenpflege)</a:t>
            </a:r>
          </a:p>
          <a:p>
            <a:pPr marL="0" indent="0">
              <a:lnSpc>
                <a:spcPct val="10000"/>
              </a:lnSpc>
              <a:spcBef>
                <a:spcPts val="0"/>
              </a:spcBef>
              <a:buNone/>
            </a:pPr>
            <a:endParaRPr lang="de-DE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Inhalt der Verordnung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28208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r>
              <a:rPr lang="de-DE" dirty="0"/>
              <a:t>Grundsätze (Art. 5)</a:t>
            </a:r>
          </a:p>
          <a:p>
            <a:pPr marL="0" indent="0" algn="ctr">
              <a:lnSpc>
                <a:spcPct val="30000"/>
              </a:lnSpc>
              <a:spcBef>
                <a:spcPts val="0"/>
              </a:spcBef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Rechtmäßigkeit, Verarbeitung nach Treu und Glauben, Transparenz</a:t>
            </a:r>
          </a:p>
          <a:p>
            <a:pPr marL="0" indent="0">
              <a:lnSpc>
                <a:spcPct val="10000"/>
              </a:lnSpc>
              <a:spcBef>
                <a:spcPts val="0"/>
              </a:spcBef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Zweckbindung</a:t>
            </a:r>
          </a:p>
          <a:p>
            <a:pPr marL="0" indent="0">
              <a:lnSpc>
                <a:spcPct val="10000"/>
              </a:lnSpc>
              <a:spcBef>
                <a:spcPts val="0"/>
              </a:spcBef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Datenminimierung</a:t>
            </a:r>
          </a:p>
          <a:p>
            <a:pPr marL="0" indent="0">
              <a:lnSpc>
                <a:spcPct val="10000"/>
              </a:lnSpc>
              <a:spcBef>
                <a:spcPts val="0"/>
              </a:spcBef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Richtigkeit der Daten (Datenpflege)</a:t>
            </a:r>
          </a:p>
          <a:p>
            <a:pPr marL="0" indent="0">
              <a:lnSpc>
                <a:spcPct val="10000"/>
              </a:lnSpc>
              <a:spcBef>
                <a:spcPts val="0"/>
              </a:spcBef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Begrenzung der Speicherdauer</a:t>
            </a:r>
          </a:p>
          <a:p>
            <a:pPr marL="0" indent="0">
              <a:lnSpc>
                <a:spcPct val="10000"/>
              </a:lnSpc>
              <a:spcBef>
                <a:spcPts val="0"/>
              </a:spcBef>
              <a:buNone/>
            </a:pPr>
            <a:endParaRPr lang="de-DE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Inhalt der Verordnung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27506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endParaRPr lang="de-DE" u="sng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de-DE" dirty="0">
              <a:latin typeface="Bookman Old Style" panose="02050604050505020204" pitchFamily="18" charset="0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4950069" y="448408"/>
              <a:ext cx="32172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6653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r>
              <a:rPr lang="de-DE" dirty="0"/>
              <a:t>Grundsätze (Art. 5)</a:t>
            </a:r>
          </a:p>
          <a:p>
            <a:pPr marL="0" indent="0" algn="ctr">
              <a:lnSpc>
                <a:spcPct val="30000"/>
              </a:lnSpc>
              <a:spcBef>
                <a:spcPts val="0"/>
              </a:spcBef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Rechtmäßigkeit, Verarbeitung nach Treu und Glauben, Transparenz</a:t>
            </a:r>
          </a:p>
          <a:p>
            <a:pPr marL="0" indent="0">
              <a:lnSpc>
                <a:spcPct val="10000"/>
              </a:lnSpc>
              <a:spcBef>
                <a:spcPts val="0"/>
              </a:spcBef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Zweckbindung</a:t>
            </a:r>
          </a:p>
          <a:p>
            <a:pPr marL="0" indent="0">
              <a:lnSpc>
                <a:spcPct val="10000"/>
              </a:lnSpc>
              <a:spcBef>
                <a:spcPts val="0"/>
              </a:spcBef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Datenminimierung</a:t>
            </a:r>
          </a:p>
          <a:p>
            <a:pPr marL="0" indent="0">
              <a:lnSpc>
                <a:spcPct val="10000"/>
              </a:lnSpc>
              <a:spcBef>
                <a:spcPts val="0"/>
              </a:spcBef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Richtigkeit der Daten (Datenpflege)</a:t>
            </a:r>
          </a:p>
          <a:p>
            <a:pPr marL="0" indent="0">
              <a:lnSpc>
                <a:spcPct val="10000"/>
              </a:lnSpc>
              <a:spcBef>
                <a:spcPts val="0"/>
              </a:spcBef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Begrenzung der Speicherdauer</a:t>
            </a:r>
          </a:p>
          <a:p>
            <a:pPr marL="0" indent="0">
              <a:lnSpc>
                <a:spcPct val="10000"/>
              </a:lnSpc>
              <a:spcBef>
                <a:spcPts val="0"/>
              </a:spcBef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Datensicherheit</a:t>
            </a:r>
          </a:p>
          <a:p>
            <a:pPr marL="0" indent="0">
              <a:lnSpc>
                <a:spcPct val="10000"/>
              </a:lnSpc>
              <a:spcBef>
                <a:spcPts val="0"/>
              </a:spcBef>
              <a:buNone/>
            </a:pPr>
            <a:endParaRPr lang="de-DE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Inhalt der Verordnung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75743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r>
              <a:rPr lang="de-DE" dirty="0"/>
              <a:t>Grundsätze (Art. 5)</a:t>
            </a:r>
          </a:p>
          <a:p>
            <a:pPr marL="0" indent="0" algn="ctr">
              <a:lnSpc>
                <a:spcPct val="30000"/>
              </a:lnSpc>
              <a:spcBef>
                <a:spcPts val="0"/>
              </a:spcBef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Rechtmäßigkeit, Verarbeitung nach Treu und Glauben, Transparenz</a:t>
            </a:r>
          </a:p>
          <a:p>
            <a:pPr marL="0" indent="0">
              <a:lnSpc>
                <a:spcPct val="10000"/>
              </a:lnSpc>
              <a:spcBef>
                <a:spcPts val="0"/>
              </a:spcBef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Zweckbindung</a:t>
            </a:r>
          </a:p>
          <a:p>
            <a:pPr marL="0" indent="0">
              <a:lnSpc>
                <a:spcPct val="10000"/>
              </a:lnSpc>
              <a:spcBef>
                <a:spcPts val="0"/>
              </a:spcBef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Datenminimierung</a:t>
            </a:r>
          </a:p>
          <a:p>
            <a:pPr marL="0" indent="0">
              <a:lnSpc>
                <a:spcPct val="10000"/>
              </a:lnSpc>
              <a:spcBef>
                <a:spcPts val="0"/>
              </a:spcBef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Richtigkeit der Daten (Datenpflege)</a:t>
            </a:r>
          </a:p>
          <a:p>
            <a:pPr marL="0" indent="0">
              <a:lnSpc>
                <a:spcPct val="10000"/>
              </a:lnSpc>
              <a:spcBef>
                <a:spcPts val="0"/>
              </a:spcBef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Begrenzung der Speicherdauer</a:t>
            </a:r>
          </a:p>
          <a:p>
            <a:pPr marL="0" indent="0">
              <a:lnSpc>
                <a:spcPct val="10000"/>
              </a:lnSpc>
              <a:spcBef>
                <a:spcPts val="0"/>
              </a:spcBef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Datensicherheit</a:t>
            </a:r>
          </a:p>
          <a:p>
            <a:pPr marL="0" indent="0">
              <a:lnSpc>
                <a:spcPct val="10000"/>
              </a:lnSpc>
              <a:spcBef>
                <a:spcPts val="0"/>
              </a:spcBef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Rechenschaftspflicht</a:t>
            </a:r>
            <a:endParaRPr lang="de-DE" dirty="0"/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Inhalt der Verordnung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65189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r>
              <a:rPr lang="de-DE" dirty="0"/>
              <a:t>Grundsätze (Art. 5)</a:t>
            </a:r>
          </a:p>
          <a:p>
            <a:pPr marL="0" indent="0" algn="ctr">
              <a:lnSpc>
                <a:spcPct val="30000"/>
              </a:lnSpc>
              <a:spcBef>
                <a:spcPts val="0"/>
              </a:spcBef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Rechtmäßigkeit, Verarbeitung nach Treu und Glauben, Transparenz</a:t>
            </a:r>
          </a:p>
          <a:p>
            <a:pPr marL="0" indent="0">
              <a:lnSpc>
                <a:spcPct val="10000"/>
              </a:lnSpc>
              <a:spcBef>
                <a:spcPts val="0"/>
              </a:spcBef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Zweckbindung</a:t>
            </a:r>
          </a:p>
          <a:p>
            <a:pPr marL="0" indent="0">
              <a:lnSpc>
                <a:spcPct val="10000"/>
              </a:lnSpc>
              <a:spcBef>
                <a:spcPts val="0"/>
              </a:spcBef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Datenminimierung</a:t>
            </a:r>
          </a:p>
          <a:p>
            <a:pPr marL="0" indent="0">
              <a:lnSpc>
                <a:spcPct val="10000"/>
              </a:lnSpc>
              <a:spcBef>
                <a:spcPts val="0"/>
              </a:spcBef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Richtigkeit der Daten (Datenpflege)</a:t>
            </a:r>
          </a:p>
          <a:p>
            <a:pPr marL="0" indent="0">
              <a:lnSpc>
                <a:spcPct val="10000"/>
              </a:lnSpc>
              <a:spcBef>
                <a:spcPts val="0"/>
              </a:spcBef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Begrenzung der Speicherdauer</a:t>
            </a:r>
          </a:p>
          <a:p>
            <a:pPr marL="0" indent="0">
              <a:lnSpc>
                <a:spcPct val="10000"/>
              </a:lnSpc>
              <a:spcBef>
                <a:spcPts val="0"/>
              </a:spcBef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Datensicherheit</a:t>
            </a:r>
          </a:p>
          <a:p>
            <a:pPr marL="0" indent="0">
              <a:lnSpc>
                <a:spcPct val="10000"/>
              </a:lnSpc>
              <a:spcBef>
                <a:spcPts val="0"/>
              </a:spcBef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b="1" dirty="0">
                <a:sym typeface="Wingdings" panose="05000000000000000000" pitchFamily="2" charset="2"/>
              </a:rPr>
              <a:t>Rechenschaftspflicht   Verarbeitungsverzeichnis!!!</a:t>
            </a:r>
            <a:endParaRPr lang="de-DE" b="1" dirty="0"/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Inhalt der Verordnung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65981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r>
              <a:rPr lang="de-DE" dirty="0"/>
              <a:t>Grundsätze (Art. 5)</a:t>
            </a:r>
          </a:p>
          <a:p>
            <a:pPr marL="0" indent="0" algn="ctr">
              <a:lnSpc>
                <a:spcPct val="30000"/>
              </a:lnSpc>
              <a:spcBef>
                <a:spcPts val="0"/>
              </a:spcBef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Rechtmäßigkeit, Verarbeitung nach Treu und Glauben, Transparenz</a:t>
            </a:r>
          </a:p>
          <a:p>
            <a:pPr marL="0" indent="0">
              <a:lnSpc>
                <a:spcPct val="10000"/>
              </a:lnSpc>
              <a:spcBef>
                <a:spcPts val="0"/>
              </a:spcBef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Zweckbindung</a:t>
            </a:r>
          </a:p>
          <a:p>
            <a:pPr marL="0" indent="0">
              <a:lnSpc>
                <a:spcPct val="10000"/>
              </a:lnSpc>
              <a:spcBef>
                <a:spcPts val="0"/>
              </a:spcBef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Datenminimierung</a:t>
            </a:r>
          </a:p>
          <a:p>
            <a:pPr marL="0" indent="0">
              <a:lnSpc>
                <a:spcPct val="10000"/>
              </a:lnSpc>
              <a:spcBef>
                <a:spcPts val="0"/>
              </a:spcBef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Richtigkeit der Daten (Datenpflege)</a:t>
            </a:r>
          </a:p>
          <a:p>
            <a:pPr marL="0" indent="0">
              <a:lnSpc>
                <a:spcPct val="10000"/>
              </a:lnSpc>
              <a:spcBef>
                <a:spcPts val="0"/>
              </a:spcBef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Begrenzung der Speicherdauer</a:t>
            </a:r>
          </a:p>
          <a:p>
            <a:pPr marL="0" indent="0">
              <a:lnSpc>
                <a:spcPct val="10000"/>
              </a:lnSpc>
              <a:spcBef>
                <a:spcPts val="0"/>
              </a:spcBef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Datensicherheit</a:t>
            </a:r>
          </a:p>
          <a:p>
            <a:pPr marL="0" indent="0">
              <a:lnSpc>
                <a:spcPct val="10000"/>
              </a:lnSpc>
              <a:spcBef>
                <a:spcPts val="0"/>
              </a:spcBef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b="1" dirty="0">
                <a:sym typeface="Wingdings" panose="05000000000000000000" pitchFamily="2" charset="2"/>
              </a:rPr>
              <a:t>Rechenschaftspflicht   Verarbeitungsverzeichnis!!!</a:t>
            </a:r>
          </a:p>
          <a:p>
            <a:pPr marL="0" indent="0">
              <a:buNone/>
            </a:pPr>
            <a:r>
              <a:rPr lang="de-DE" b="1" dirty="0"/>
              <a:t>                                             </a:t>
            </a:r>
            <a:r>
              <a:rPr lang="de-DE" b="1" dirty="0">
                <a:sym typeface="Wingdings" panose="05000000000000000000" pitchFamily="2" charset="2"/>
              </a:rPr>
              <a:t>Beweislastumkehr!!!</a:t>
            </a:r>
            <a:endParaRPr lang="de-DE" b="1" dirty="0"/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Inhalt der Verordnung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12846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endParaRPr lang="de-DE" u="sng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Inhalt der Verordnung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39629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endParaRPr lang="de-DE" u="sng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de-DE" u="sng" dirty="0"/>
              <a:t>Personenbezogene Daten – Art. 4: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Inhalt der Verordnung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49660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endParaRPr lang="de-DE" u="sng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de-DE" u="sng" dirty="0"/>
              <a:t>Personenbezogene Daten – Art. 4:</a:t>
            </a:r>
          </a:p>
          <a:p>
            <a:pPr marL="0" indent="0">
              <a:buNone/>
            </a:pPr>
            <a:r>
              <a:rPr lang="de-DE" i="1" dirty="0"/>
              <a:t>„….alle Informationen, die sich auf eine identifizierte oder identifizierbare natürliche Person (im Folgenden „betroffene Person“) beziehen; als identifizierbar wird eine natürliche Person angesehen, die direkt oder indirekt, insbesondere mittels Zuordnung zu einer Kennung wie einem Namen, zu einer Kennnummer, zu Standortdaten, zu einer Online-Kennung oder zu einem oder mehreren besonderen Merkmalen identifiziert werden kann, die Ausdruck der physischen, physiologischen, genetischen, psychischen, wirtschaftlichen, kulturellen oder sozialen Identität dieser natürlichen Person sind;“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Inhalt der Verordnung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60216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endParaRPr lang="de-DE" u="sng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de-DE" u="sng" dirty="0"/>
              <a:t>Personenbezogene Daten – Art. 4: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Inhalt der Verordnung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65346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endParaRPr lang="de-DE" u="sng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de-DE" u="sng" dirty="0"/>
              <a:t>Personenbezogene Daten – Art. 4: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Name  -  Adresse  -  Geburtsdatum – Mailadresse –  Kundennummer</a:t>
            </a:r>
          </a:p>
          <a:p>
            <a:pPr marL="0" indent="0">
              <a:buNone/>
            </a:pPr>
            <a:r>
              <a:rPr lang="de-DE" dirty="0"/>
              <a:t>Vertragsbeziehungen -  Freundschaften (Facebook) – </a:t>
            </a:r>
          </a:p>
          <a:p>
            <a:pPr marL="0" indent="0">
              <a:buNone/>
            </a:pPr>
            <a:r>
              <a:rPr lang="de-DE" dirty="0"/>
              <a:t>Konsumverhalten - Wahrscheinlichkeitsaussagen (Schufa) – </a:t>
            </a:r>
          </a:p>
          <a:p>
            <a:pPr marL="0" indent="0">
              <a:buNone/>
            </a:pPr>
            <a:r>
              <a:rPr lang="de-DE" dirty="0"/>
              <a:t>Arbeitszeiten -  Kontodaten,  IP-Adressen – Cookies, etc…….</a:t>
            </a:r>
          </a:p>
          <a:p>
            <a:pPr marL="0" indent="0">
              <a:buNone/>
            </a:pPr>
            <a:endParaRPr lang="de-DE" dirty="0"/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Inhalt der Verordnung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59062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endParaRPr lang="de-DE" u="sng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de-DE" u="sng" dirty="0"/>
              <a:t>Personen</a:t>
            </a:r>
            <a:r>
              <a:rPr lang="de-DE" b="1" u="sng" dirty="0"/>
              <a:t>bezogene</a:t>
            </a:r>
            <a:r>
              <a:rPr lang="de-DE" u="sng" dirty="0"/>
              <a:t> Daten – Art. 4: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Inhalt der Verordnung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30493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endParaRPr lang="de-DE" u="sng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de-DE" dirty="0"/>
              <a:t>Bereits seit Mai 2016 in Kraft – „scharfgeschaltet“ seit 25. Mai 2018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>
              <a:latin typeface="Bookman Old Style" panose="02050604050505020204" pitchFamily="18" charset="0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4950069" y="448408"/>
              <a:ext cx="32172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79901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endParaRPr lang="de-DE" u="sng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de-DE" u="sng" dirty="0"/>
              <a:t>Personen</a:t>
            </a:r>
            <a:r>
              <a:rPr lang="de-DE" b="1" u="sng" dirty="0"/>
              <a:t>bezogene</a:t>
            </a:r>
            <a:r>
              <a:rPr lang="de-DE" u="sng" dirty="0"/>
              <a:t> Daten – Art. 4: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Das Kriterium ist auch gegeben, wenn die Person über die Daten nur </a:t>
            </a:r>
            <a:r>
              <a:rPr lang="de-DE" b="1" dirty="0"/>
              <a:t>identifizierbar</a:t>
            </a:r>
            <a:r>
              <a:rPr lang="de-DE" dirty="0"/>
              <a:t> ist.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Inhalt der Verordnung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24615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endParaRPr lang="de-DE" u="sng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de-DE" u="sng" dirty="0"/>
              <a:t>Personen</a:t>
            </a:r>
            <a:r>
              <a:rPr lang="de-DE" b="1" u="sng" dirty="0"/>
              <a:t>bezogene</a:t>
            </a:r>
            <a:r>
              <a:rPr lang="de-DE" u="sng" dirty="0"/>
              <a:t> Daten – Art. 4: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Das Kriterium ist auch gegeben, wenn die Person über die Daten nur </a:t>
            </a:r>
            <a:r>
              <a:rPr lang="de-DE" b="1" dirty="0"/>
              <a:t>identifizierbar</a:t>
            </a:r>
            <a:r>
              <a:rPr lang="de-DE" dirty="0"/>
              <a:t> ist.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u="sng" dirty="0"/>
              <a:t>Bsp.:</a:t>
            </a:r>
            <a:r>
              <a:rPr lang="de-DE" dirty="0"/>
              <a:t> Der Online-Shop kann über die Kundennummer die Person ohne weiteres identifizieren, auch, wenn ein Dritter dies nicht kann.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Inhalt der Verordnung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56398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endParaRPr lang="de-DE" u="sng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de-DE" u="sng" dirty="0"/>
              <a:t>Personen</a:t>
            </a:r>
            <a:r>
              <a:rPr lang="de-DE" b="1" u="sng" dirty="0"/>
              <a:t>bezogene</a:t>
            </a:r>
            <a:r>
              <a:rPr lang="de-DE" u="sng" dirty="0"/>
              <a:t> Daten – Art. 4: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Das Kriterium ist auch gegeben, wenn die Person über die Daten nur </a:t>
            </a:r>
            <a:r>
              <a:rPr lang="de-DE" b="1" dirty="0"/>
              <a:t>identifizierbar</a:t>
            </a:r>
            <a:r>
              <a:rPr lang="de-DE" dirty="0"/>
              <a:t> ist.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Bsp.: Der Online-Shop kann über die Kundennummer die Person ohne weiteres identifizieren, auch, wenn ein Dritter dies nicht kann.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Ähnliches gilt hinsichtlich der IP-Adresse in Bezug auf den Provider</a:t>
            </a:r>
          </a:p>
          <a:p>
            <a:pPr marL="0" indent="0">
              <a:buNone/>
            </a:pPr>
            <a:endParaRPr lang="de-DE" dirty="0"/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Inhalt der Verordnung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87943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endParaRPr lang="de-DE" u="sng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de-DE" u="sng" dirty="0"/>
              <a:t>Personen</a:t>
            </a:r>
            <a:r>
              <a:rPr lang="de-DE" b="1" u="sng" dirty="0"/>
              <a:t>bezogene</a:t>
            </a:r>
            <a:r>
              <a:rPr lang="de-DE" u="sng" dirty="0"/>
              <a:t> Daten – Art. 4: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Das Kriterium ist auch gegeben, wenn die Person über die Daten nur </a:t>
            </a:r>
            <a:r>
              <a:rPr lang="de-DE" b="1" dirty="0"/>
              <a:t>identifizierbar</a:t>
            </a:r>
            <a:r>
              <a:rPr lang="de-DE" dirty="0"/>
              <a:t> ist.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Inhalt der Verordnung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32101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endParaRPr lang="de-DE" u="sng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de-DE" u="sng" dirty="0"/>
              <a:t>Personen</a:t>
            </a:r>
            <a:r>
              <a:rPr lang="de-DE" b="1" u="sng" dirty="0"/>
              <a:t>bezogene</a:t>
            </a:r>
            <a:r>
              <a:rPr lang="de-DE" u="sng" dirty="0"/>
              <a:t> Daten – Art. 4: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Das Kriterium ist auch gegeben, wenn die Person über die Daten nur identifizierbar ist.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</a:t>
            </a:r>
            <a:r>
              <a:rPr lang="de-DE" dirty="0"/>
              <a:t>Es reicht also aus, wenn durch Zusatzwissen der Person ein Datum  zugeordnet werden kann!</a:t>
            </a:r>
          </a:p>
          <a:p>
            <a:pPr marL="0" indent="0">
              <a:buNone/>
            </a:pPr>
            <a:endParaRPr lang="de-DE" dirty="0"/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Inhalt der Verordnung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83501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endParaRPr lang="de-DE" u="sng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Inhalt der Verordnung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5484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endParaRPr lang="de-DE" u="sng" dirty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de-DE" u="sng" dirty="0"/>
              <a:t>Datenspeicherung / Datenverarbeitung</a:t>
            </a:r>
          </a:p>
          <a:p>
            <a:pPr marL="0" indent="0">
              <a:buNone/>
            </a:pPr>
            <a:endParaRPr lang="de-DE" dirty="0"/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Inhalt der Verordnung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11909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endParaRPr lang="de-DE" u="sng" dirty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de-DE" u="sng" dirty="0"/>
              <a:t>Datenspeicherung / Datenverarbeitung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Natürlich jede </a:t>
            </a:r>
            <a:r>
              <a:rPr lang="de-DE" i="1" dirty="0"/>
              <a:t>elektronische</a:t>
            </a:r>
            <a:r>
              <a:rPr lang="de-DE" dirty="0"/>
              <a:t> Erfassung/Verarbeitung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Inhalt der Verordnung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04210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endParaRPr lang="de-DE" u="sng" dirty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de-DE" u="sng" dirty="0"/>
              <a:t>Datenspeicherung / Datenverarbeitung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Natürlich jede </a:t>
            </a:r>
            <a:r>
              <a:rPr lang="de-DE" i="1" dirty="0">
                <a:solidFill>
                  <a:schemeClr val="bg1">
                    <a:lumMod val="50000"/>
                  </a:schemeClr>
                </a:solidFill>
              </a:rPr>
              <a:t>elektronische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Erfassung/Verarbeitung</a:t>
            </a:r>
          </a:p>
          <a:p>
            <a:pPr marL="0" indent="0"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e-DE" u="sng" dirty="0"/>
              <a:t>Aber:</a:t>
            </a:r>
          </a:p>
          <a:p>
            <a:pPr marL="0" indent="0"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Inhalt der Verordnung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06733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endParaRPr lang="de-DE" u="sng" dirty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de-DE" u="sng" dirty="0"/>
              <a:t>Datenspeicherung / Datenverarbeitung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Natürlich jede </a:t>
            </a:r>
            <a:r>
              <a:rPr lang="de-DE" i="1" dirty="0">
                <a:solidFill>
                  <a:schemeClr val="bg1">
                    <a:lumMod val="50000"/>
                  </a:schemeClr>
                </a:solidFill>
              </a:rPr>
              <a:t>elektronische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Erfassung/Verarbeitung</a:t>
            </a:r>
          </a:p>
          <a:p>
            <a:pPr marL="0" indent="0"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e-DE" u="sng" dirty="0"/>
              <a:t>Aber:</a:t>
            </a:r>
            <a:r>
              <a:rPr lang="de-DE" dirty="0"/>
              <a:t> </a:t>
            </a:r>
            <a:r>
              <a:rPr lang="de-DE" i="1" dirty="0">
                <a:solidFill>
                  <a:srgbClr val="FF0000"/>
                </a:solidFill>
              </a:rPr>
              <a:t>Form</a:t>
            </a:r>
            <a:r>
              <a:rPr lang="de-DE" dirty="0"/>
              <a:t> der Speicherung ist gleichgültig!</a:t>
            </a:r>
          </a:p>
          <a:p>
            <a:pPr marL="0" indent="0"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Inhalt der Verordnung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07976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endParaRPr lang="de-DE" u="sng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Bereits seit Mai 2016 in Kraft – „scharfgeschaltet“ seit 25. Mai 2018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Besonderheit: Gesetz wurde </a:t>
            </a:r>
            <a:r>
              <a:rPr lang="de-DE" b="1" dirty="0"/>
              <a:t>direkt in Brüssel beschlossen </a:t>
            </a:r>
            <a:r>
              <a:rPr lang="de-DE" dirty="0"/>
              <a:t>und </a:t>
            </a:r>
            <a:r>
              <a:rPr lang="de-DE" b="1" dirty="0"/>
              <a:t>gilt unmittelbar</a:t>
            </a:r>
            <a:r>
              <a:rPr lang="de-DE" dirty="0"/>
              <a:t> in allen Mitgliedsländern (ohne die Notwendigkeit der nationalen Umsetzung)</a:t>
            </a:r>
          </a:p>
          <a:p>
            <a:pPr marL="0" indent="0">
              <a:buNone/>
            </a:pPr>
            <a:endParaRPr lang="de-DE" b="1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de-DE" dirty="0">
              <a:latin typeface="Bookman Old Style" panose="02050604050505020204" pitchFamily="18" charset="0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4950069" y="448408"/>
              <a:ext cx="32172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6989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endParaRPr lang="de-DE" u="sng" dirty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de-DE" u="sng" dirty="0"/>
              <a:t>Datenspeicherung / Datenverarbeitung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Natürlich jede </a:t>
            </a:r>
            <a:r>
              <a:rPr lang="de-DE" i="1" dirty="0">
                <a:solidFill>
                  <a:schemeClr val="bg1">
                    <a:lumMod val="50000"/>
                  </a:schemeClr>
                </a:solidFill>
              </a:rPr>
              <a:t>elektronische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Erfassung/Verarbeitung</a:t>
            </a:r>
          </a:p>
          <a:p>
            <a:pPr marL="0" indent="0"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e-DE" u="sng" dirty="0"/>
              <a:t>Aber:</a:t>
            </a:r>
            <a:r>
              <a:rPr lang="de-DE" dirty="0"/>
              <a:t> </a:t>
            </a:r>
            <a:r>
              <a:rPr lang="de-DE" i="1" dirty="0">
                <a:solidFill>
                  <a:srgbClr val="FF0000"/>
                </a:solidFill>
              </a:rPr>
              <a:t>Form</a:t>
            </a:r>
            <a:r>
              <a:rPr lang="de-DE" dirty="0"/>
              <a:t> der Speicherung ist gleichgültig!</a:t>
            </a:r>
          </a:p>
          <a:p>
            <a:pPr marL="0" indent="0">
              <a:buNone/>
            </a:pPr>
            <a:endParaRPr lang="de-DE" dirty="0"/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Auch Notizen auf Papier werden von der DSGVO erfasst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    (Urteil „Zeugen Jehovas“)</a:t>
            </a:r>
            <a:endParaRPr lang="de-DE" dirty="0"/>
          </a:p>
          <a:p>
            <a:pPr marL="0" indent="0"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Inhalt der Verordnung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40040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416006"/>
          </a:xfrm>
        </p:spPr>
        <p:txBody>
          <a:bodyPr/>
          <a:lstStyle/>
          <a:p>
            <a:pPr marL="0" indent="0" algn="ctr">
              <a:buNone/>
            </a:pPr>
            <a:endParaRPr lang="de-DE" u="sng" dirty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de-DE" u="sng" dirty="0"/>
              <a:t>Datenspeicherung / Datenverarbeitung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Natürlich jede </a:t>
            </a:r>
            <a:r>
              <a:rPr lang="de-DE" i="1" dirty="0">
                <a:solidFill>
                  <a:schemeClr val="bg1">
                    <a:lumMod val="50000"/>
                  </a:schemeClr>
                </a:solidFill>
              </a:rPr>
              <a:t>elektronische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Erfassung/Verarbeitung</a:t>
            </a:r>
          </a:p>
          <a:p>
            <a:pPr marL="0" indent="0"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e-DE" u="sng" dirty="0"/>
              <a:t>Aber:</a:t>
            </a:r>
            <a:r>
              <a:rPr lang="de-DE" dirty="0"/>
              <a:t> </a:t>
            </a:r>
            <a:r>
              <a:rPr lang="de-DE" i="1" dirty="0">
                <a:solidFill>
                  <a:srgbClr val="FF0000"/>
                </a:solidFill>
              </a:rPr>
              <a:t>Form</a:t>
            </a:r>
            <a:r>
              <a:rPr lang="de-DE" dirty="0"/>
              <a:t> der Speicherung ist gleichgültig!</a:t>
            </a:r>
          </a:p>
          <a:p>
            <a:pPr marL="0" indent="0">
              <a:buNone/>
            </a:pPr>
            <a:endParaRPr lang="de-DE" dirty="0"/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Auch Notizen auf Papier werden von der DSGVO erfasst</a:t>
            </a: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   (Urteil „Zeugen Jehovas“)</a:t>
            </a:r>
            <a:b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</a:br>
            <a:b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</a:br>
            <a:r>
              <a:rPr lang="de-DE" dirty="0">
                <a:sym typeface="Wingdings" panose="05000000000000000000" pitchFamily="2" charset="2"/>
              </a:rPr>
              <a:t>JEDENFALLS dann, wenn eine gewisse Struktur gegeben ist.</a:t>
            </a:r>
            <a:endParaRPr lang="de-DE" dirty="0"/>
          </a:p>
          <a:p>
            <a:pPr marL="0" indent="0"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Inhalt der Verordnung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06763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998304-D8EA-4DC4-94F1-36B10B1BF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DFD1AE9-4704-4141-A746-74A27E40D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76695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endParaRPr lang="de-DE" u="sng" dirty="0"/>
          </a:p>
          <a:p>
            <a:pPr marL="0" indent="0" algn="ctr">
              <a:buNone/>
            </a:pPr>
            <a:endParaRPr lang="de-DE" u="sng" dirty="0"/>
          </a:p>
          <a:p>
            <a:pPr marL="0" indent="0" algn="ctr">
              <a:buNone/>
            </a:pPr>
            <a:r>
              <a:rPr lang="de-DE" u="sng" dirty="0"/>
              <a:t>Grundsatz:</a:t>
            </a:r>
            <a:r>
              <a:rPr lang="de-DE" dirty="0"/>
              <a:t> </a:t>
            </a:r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sz="3600" dirty="0"/>
              <a:t>„Verbot mit Erlaubnisvorbehalt“</a:t>
            </a:r>
            <a:endParaRPr lang="de-DE" sz="3600" u="sng" dirty="0"/>
          </a:p>
          <a:p>
            <a:pPr marL="0" indent="0">
              <a:buNone/>
            </a:pPr>
            <a:endParaRPr lang="de-DE" dirty="0"/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Inhalt der Verordnung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80223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endParaRPr lang="de-DE" u="sng" dirty="0"/>
          </a:p>
          <a:p>
            <a:pPr marL="0" indent="0" algn="ctr">
              <a:buNone/>
            </a:pPr>
            <a:endParaRPr lang="de-DE" u="sng" dirty="0"/>
          </a:p>
          <a:p>
            <a:pPr marL="0" indent="0" algn="ctr">
              <a:buNone/>
            </a:pPr>
            <a:r>
              <a:rPr lang="de-DE" u="sng" dirty="0"/>
              <a:t>Grundsatz:</a:t>
            </a:r>
            <a:r>
              <a:rPr lang="de-DE" dirty="0"/>
              <a:t> </a:t>
            </a:r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/>
              <a:t>Speicherung, Verarbeitung etc. sind </a:t>
            </a:r>
            <a:r>
              <a:rPr lang="de-DE" b="1" dirty="0"/>
              <a:t>verboten</a:t>
            </a:r>
            <a:r>
              <a:rPr lang="de-DE" dirty="0"/>
              <a:t>, es sei denn…</a:t>
            </a:r>
            <a:endParaRPr lang="de-DE" u="sng" dirty="0"/>
          </a:p>
          <a:p>
            <a:pPr marL="0" indent="0">
              <a:buNone/>
            </a:pPr>
            <a:endParaRPr lang="de-DE" dirty="0"/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Inhalt der Verordnung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93651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Grundsatz: verboten, wenn nicht…</a:t>
            </a:r>
          </a:p>
          <a:p>
            <a:pPr marL="0" indent="0" algn="ctr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Verarbeitung ist zur Erfüllung eines Vertrages mit der betroffenen</a:t>
            </a:r>
            <a:br>
              <a:rPr lang="de-DE" dirty="0">
                <a:sym typeface="Wingdings" panose="05000000000000000000" pitchFamily="2" charset="2"/>
              </a:rPr>
            </a:br>
            <a:r>
              <a:rPr lang="de-DE" dirty="0">
                <a:sym typeface="Wingdings" panose="05000000000000000000" pitchFamily="2" charset="2"/>
              </a:rPr>
              <a:t>     Person erforderlich</a:t>
            </a:r>
            <a:br>
              <a:rPr lang="de-DE" dirty="0">
                <a:sym typeface="Wingdings" panose="05000000000000000000" pitchFamily="2" charset="2"/>
              </a:rPr>
            </a:br>
            <a:r>
              <a:rPr lang="de-DE" dirty="0">
                <a:sym typeface="Wingdings" panose="05000000000000000000" pitchFamily="2" charset="2"/>
              </a:rPr>
              <a:t>     (Onlinehändler muss Adressdaten speichern, um versenden </a:t>
            </a:r>
            <a:br>
              <a:rPr lang="de-DE" dirty="0">
                <a:sym typeface="Wingdings" panose="05000000000000000000" pitchFamily="2" charset="2"/>
              </a:rPr>
            </a:br>
            <a:r>
              <a:rPr lang="de-DE" dirty="0">
                <a:sym typeface="Wingdings" panose="05000000000000000000" pitchFamily="2" charset="2"/>
              </a:rPr>
              <a:t>      zu können)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Inhalt der Verordnung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26692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Grundsatz: verboten, wenn nicht…</a:t>
            </a:r>
          </a:p>
          <a:p>
            <a:pPr marL="0" indent="0" algn="ctr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Verarbeitung ist zur Erfüllung eines Vertrages mit der betroffenen</a:t>
            </a:r>
            <a:b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</a:b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    Person erforderlich</a:t>
            </a:r>
            <a:b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</a:b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    (Onlinehändler muss Adressdaten speichern, um versenden </a:t>
            </a:r>
            <a:b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</a:b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     zu können)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EINWILLGUNG des Betroffenen liegt vor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Inhalt der Verordnung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28697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Grundsatz: verboten, wenn nicht…</a:t>
            </a:r>
          </a:p>
          <a:p>
            <a:pPr marL="0" indent="0" algn="ctr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Verarbeitung ist zur Erfüllung eines Vertrages mit der betroffenen</a:t>
            </a:r>
            <a:b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</a:b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    Person erforderlich</a:t>
            </a:r>
            <a:b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</a:b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    (Onlinehändler muss Adressdaten speichern, um versenden </a:t>
            </a:r>
            <a:b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</a:b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     zu können)</a:t>
            </a:r>
          </a:p>
          <a:p>
            <a:pPr marL="0" indent="0"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EINWILLGUNG des Betroffenen liegt vor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 Es besteht ein </a:t>
            </a:r>
            <a:r>
              <a:rPr lang="de-DE" i="1" dirty="0">
                <a:sym typeface="Wingdings" panose="05000000000000000000" pitchFamily="2" charset="2"/>
              </a:rPr>
              <a:t>berechtigtes Interesse </a:t>
            </a:r>
            <a:r>
              <a:rPr lang="de-DE" dirty="0">
                <a:sym typeface="Wingdings" panose="05000000000000000000" pitchFamily="2" charset="2"/>
              </a:rPr>
              <a:t>an Speicherung etc.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Inhalt der Verordnung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44908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b="1" i="1" u="sng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„Einwilligung“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36922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de-DE" dirty="0">
                <a:sym typeface="Wingdings" panose="05000000000000000000" pitchFamily="2" charset="2"/>
              </a:rPr>
              <a:t>Zweiter Erlaubnisvorbehalt</a:t>
            </a:r>
          </a:p>
          <a:p>
            <a:pPr marL="0" indent="0" algn="ctr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de-DE" dirty="0">
                <a:sym typeface="Wingdings" panose="05000000000000000000" pitchFamily="2" charset="2"/>
              </a:rPr>
              <a:t>„Einwilligung“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„Einwilligung“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2860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endParaRPr lang="de-DE" u="sng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Bereits seit Mai 2016 in Kraft – „scharfgeschaltet“ seit 25. Mai 2018</a:t>
            </a:r>
          </a:p>
          <a:p>
            <a:pPr marL="0" indent="0"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Besonderheit: Gesetz wurde direkt in Brüssel beschlossen und gilt unmittelbar in allen Mitgliedsländern (ohne die Notwendigkeit der nationalen Umsetzung)</a:t>
            </a:r>
          </a:p>
          <a:p>
            <a:pPr marL="0" indent="0">
              <a:buNone/>
            </a:pPr>
            <a:endParaRPr lang="de-DE" b="1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de-DE" b="1" dirty="0"/>
              <a:t>Ziel</a:t>
            </a:r>
            <a:r>
              <a:rPr lang="de-DE" dirty="0"/>
              <a:t>: Schutz personenbezogener Daten und freier Verkehr personenbezogener Daten</a:t>
            </a:r>
          </a:p>
          <a:p>
            <a:pPr marL="0" indent="0">
              <a:buNone/>
            </a:pPr>
            <a:endParaRPr lang="de-DE" dirty="0">
              <a:latin typeface="Bookman Old Style" panose="02050604050505020204" pitchFamily="18" charset="0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4950069" y="448408"/>
              <a:ext cx="32172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74892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Freiwillig – Kopplungsverbot! </a:t>
            </a:r>
            <a:br>
              <a:rPr lang="de-DE" dirty="0">
                <a:sym typeface="Wingdings" panose="05000000000000000000" pitchFamily="2" charset="2"/>
              </a:rPr>
            </a:br>
            <a:r>
              <a:rPr lang="de-DE" dirty="0">
                <a:sym typeface="Wingdings" panose="05000000000000000000" pitchFamily="2" charset="2"/>
              </a:rPr>
              <a:t>    </a:t>
            </a:r>
            <a:r>
              <a:rPr lang="de-DE" sz="2800" dirty="0">
                <a:sym typeface="Wingdings" panose="05000000000000000000" pitchFamily="2" charset="2"/>
              </a:rPr>
              <a:t>d.h.: Vertragserfüllung darf nicht von der Einwilligung abhängig</a:t>
            </a:r>
            <a:br>
              <a:rPr lang="de-DE" sz="2800" dirty="0">
                <a:sym typeface="Wingdings" panose="05000000000000000000" pitchFamily="2" charset="2"/>
              </a:rPr>
            </a:br>
            <a:r>
              <a:rPr lang="de-DE" sz="2800" dirty="0">
                <a:sym typeface="Wingdings" panose="05000000000000000000" pitchFamily="2" charset="2"/>
              </a:rPr>
              <a:t>    gemacht werden, wenn die Daten, in deren Speicherung eingewilligt</a:t>
            </a:r>
            <a:br>
              <a:rPr lang="de-DE" sz="2800" dirty="0">
                <a:sym typeface="Wingdings" panose="05000000000000000000" pitchFamily="2" charset="2"/>
              </a:rPr>
            </a:br>
            <a:r>
              <a:rPr lang="de-DE" sz="2800" dirty="0">
                <a:sym typeface="Wingdings" panose="05000000000000000000" pitchFamily="2" charset="2"/>
              </a:rPr>
              <a:t>    werden soll, für die Vertragserfüllung nicht nötig sind!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b="1" i="1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b="1" i="1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b="1" i="1" u="sng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„Einwilligung“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75696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Freiwillig – Kopplungsverbot! </a:t>
            </a:r>
            <a:b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</a:b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   </a:t>
            </a:r>
            <a:r>
              <a:rPr lang="de-DE" sz="28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d.h.: Vertragserfüllung darf nicht von der Einwilligung abhängig</a:t>
            </a:r>
            <a:br>
              <a:rPr lang="de-DE" sz="28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</a:br>
            <a:r>
              <a:rPr lang="de-DE" sz="28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   gemacht werden, wenn die Daten, in deren Speicherung eingewilligt</a:t>
            </a:r>
            <a:br>
              <a:rPr lang="de-DE" sz="28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</a:br>
            <a:r>
              <a:rPr lang="de-DE" sz="28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   werden soll, für die Vertragserfüllung nicht nötig sind!</a:t>
            </a:r>
          </a:p>
          <a:p>
            <a:pPr marL="457200" lvl="1" indent="0">
              <a:buNone/>
            </a:pPr>
            <a:endParaRPr lang="de-DE" sz="2800" dirty="0">
              <a:solidFill>
                <a:schemeClr val="bg1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keine blanko-Einwilligung. Es muss genau erkennbar sein, welche</a:t>
            </a:r>
            <a:br>
              <a:rPr lang="de-DE" dirty="0">
                <a:sym typeface="Wingdings" panose="05000000000000000000" pitchFamily="2" charset="2"/>
              </a:rPr>
            </a:br>
            <a:r>
              <a:rPr lang="de-DE" dirty="0">
                <a:sym typeface="Wingdings" panose="05000000000000000000" pitchFamily="2" charset="2"/>
              </a:rPr>
              <a:t>     Daten zu welchem Zweck gespeichert werden sollen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b="1" i="1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b="1" i="1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b="1" i="1" u="sng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„Einwilligung“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95874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Freiwillig – Kopplungsverbot! </a:t>
            </a:r>
            <a:b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</a:b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   </a:t>
            </a:r>
            <a:r>
              <a:rPr lang="de-DE" sz="28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d.h.: Vertragserfüllung darf nicht von der Einwilligung abhängig</a:t>
            </a:r>
            <a:br>
              <a:rPr lang="de-DE" sz="28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</a:br>
            <a:r>
              <a:rPr lang="de-DE" sz="28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   gemacht werden, wenn die Daten, in deren Speicherung eingewilligt</a:t>
            </a:r>
            <a:br>
              <a:rPr lang="de-DE" sz="28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</a:br>
            <a:r>
              <a:rPr lang="de-DE" sz="28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   werden soll, für die Vertragserfüllung nicht nötig sind!</a:t>
            </a:r>
          </a:p>
          <a:p>
            <a:pPr marL="457200" lvl="1" indent="0">
              <a:buNone/>
            </a:pPr>
            <a:endParaRPr lang="de-DE" sz="2800" dirty="0">
              <a:solidFill>
                <a:schemeClr val="bg1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keine blanko-Einwilligung. Es muss genau erkennbar sein, welche</a:t>
            </a:r>
            <a:b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</a:b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    Daten zu welchem Zweck gespeichert werden sollen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</a:t>
            </a:r>
            <a:r>
              <a:rPr lang="de-DE" dirty="0" err="1">
                <a:sym typeface="Wingdings" panose="05000000000000000000" pitchFamily="2" charset="2"/>
              </a:rPr>
              <a:t>Opt</a:t>
            </a:r>
            <a:r>
              <a:rPr lang="de-DE" dirty="0">
                <a:sym typeface="Wingdings" panose="05000000000000000000" pitchFamily="2" charset="2"/>
              </a:rPr>
              <a:t>-</a:t>
            </a:r>
            <a:r>
              <a:rPr lang="de-DE" b="1" i="1" u="sng" dirty="0">
                <a:sym typeface="Wingdings" panose="05000000000000000000" pitchFamily="2" charset="2"/>
              </a:rPr>
              <a:t>In</a:t>
            </a:r>
            <a:r>
              <a:rPr lang="de-DE" dirty="0">
                <a:sym typeface="Wingdings" panose="05000000000000000000" pitchFamily="2" charset="2"/>
              </a:rPr>
              <a:t>-Verfahren! </a:t>
            </a:r>
            <a:r>
              <a:rPr lang="de-DE" u="sng" dirty="0">
                <a:sym typeface="Wingdings" panose="05000000000000000000" pitchFamily="2" charset="2"/>
              </a:rPr>
              <a:t>Leeres</a:t>
            </a:r>
            <a:r>
              <a:rPr lang="de-DE" dirty="0">
                <a:sym typeface="Wingdings" panose="05000000000000000000" pitchFamily="2" charset="2"/>
              </a:rPr>
              <a:t> Kästchen zum Ankreuzen („double </a:t>
            </a:r>
            <a:r>
              <a:rPr lang="de-DE" dirty="0" err="1">
                <a:sym typeface="Wingdings" panose="05000000000000000000" pitchFamily="2" charset="2"/>
              </a:rPr>
              <a:t>opt</a:t>
            </a:r>
            <a:r>
              <a:rPr lang="de-DE" dirty="0">
                <a:sym typeface="Wingdings" panose="05000000000000000000" pitchFamily="2" charset="2"/>
              </a:rPr>
              <a:t>-</a:t>
            </a:r>
            <a:br>
              <a:rPr lang="de-DE" dirty="0">
                <a:sym typeface="Wingdings" panose="05000000000000000000" pitchFamily="2" charset="2"/>
              </a:rPr>
            </a:br>
            <a:r>
              <a:rPr lang="de-DE" dirty="0">
                <a:sym typeface="Wingdings" panose="05000000000000000000" pitchFamily="2" charset="2"/>
              </a:rPr>
              <a:t>    in“ zum </a:t>
            </a:r>
            <a:r>
              <a:rPr lang="de-DE" i="1" dirty="0">
                <a:sym typeface="Wingdings" panose="05000000000000000000" pitchFamily="2" charset="2"/>
              </a:rPr>
              <a:t>Nachweis </a:t>
            </a:r>
            <a:r>
              <a:rPr lang="de-DE" dirty="0">
                <a:sym typeface="Wingdings" panose="05000000000000000000" pitchFamily="2" charset="2"/>
              </a:rPr>
              <a:t>der Einwilligung)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b="1" i="1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b="1" i="1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b="1" i="1" u="sng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„Einwilligung“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1379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Freiwillig – Kopplungsverbot! </a:t>
            </a:r>
            <a:b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</a:b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   </a:t>
            </a:r>
            <a:r>
              <a:rPr lang="de-DE" sz="28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d.h.: Vertragserfüllung darf nicht von der Einwilligung abhängig</a:t>
            </a:r>
            <a:br>
              <a:rPr lang="de-DE" sz="28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</a:br>
            <a:r>
              <a:rPr lang="de-DE" sz="28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   gemacht werden, wenn die Daten, in deren Speicherung eingewilligt</a:t>
            </a:r>
            <a:br>
              <a:rPr lang="de-DE" sz="28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</a:br>
            <a:r>
              <a:rPr lang="de-DE" sz="28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   werden soll, für die Vertragserfüllung nicht nötig sind!</a:t>
            </a:r>
          </a:p>
          <a:p>
            <a:pPr marL="457200" lvl="1" indent="0">
              <a:buNone/>
            </a:pPr>
            <a:endParaRPr lang="de-DE" sz="2800" dirty="0">
              <a:solidFill>
                <a:schemeClr val="bg1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keine blanko-Einwilligung. Es muss genau erkennbar sein, welche</a:t>
            </a:r>
            <a:b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</a:b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    Daten zu welchem Zweck gespeichert werden sollen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Opt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-In-Verfahren!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Hinweis auf Widerrufsrecht</a:t>
            </a:r>
          </a:p>
          <a:p>
            <a:pPr marL="0" indent="0">
              <a:buNone/>
            </a:pPr>
            <a:endParaRPr lang="de-DE" b="1" i="1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b="1" i="1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b="1" i="1" u="sng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„Einwilligung“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93074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51793"/>
            <a:ext cx="10515600" cy="50163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in verständlicher und leicht zugänglicher Form in einer klaren und einfachen Sprache</a:t>
            </a:r>
            <a:endParaRPr lang="de-DE" b="1" i="1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b="1" i="1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b="1" i="1" u="sng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„Einwilligung“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8712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51793"/>
            <a:ext cx="10515600" cy="50163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in verständlicher und leicht zugänglicher Form in einer klaren und einfachen Sprache</a:t>
            </a:r>
          </a:p>
          <a:p>
            <a:pPr marL="0" indent="0">
              <a:buNone/>
            </a:pPr>
            <a:endParaRPr lang="de-DE" b="1" i="1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Die Form der Einwilligung ist übrigens grundsätzlich </a:t>
            </a:r>
            <a:r>
              <a:rPr lang="de-DE" u="sng" dirty="0">
                <a:sym typeface="Wingdings" panose="05000000000000000000" pitchFamily="2" charset="2"/>
              </a:rPr>
              <a:t>nicht</a:t>
            </a:r>
            <a:r>
              <a:rPr lang="de-DE" dirty="0">
                <a:sym typeface="Wingdings" panose="05000000000000000000" pitchFamily="2" charset="2"/>
              </a:rPr>
              <a:t> vorgeschrieben</a:t>
            </a:r>
          </a:p>
          <a:p>
            <a:pPr marL="0" indent="0">
              <a:buNone/>
            </a:pPr>
            <a:endParaRPr lang="de-DE" b="1" i="1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b="1" i="1" u="sng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„Einwilligung“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64940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de-DE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„Berechtigtes Interesse“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18516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de-DE" dirty="0">
                <a:sym typeface="Wingdings" panose="05000000000000000000" pitchFamily="2" charset="2"/>
              </a:rPr>
              <a:t>Dritter Erlaubnisvorbehalt:</a:t>
            </a:r>
          </a:p>
          <a:p>
            <a:pPr marL="0" indent="0" algn="ctr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de-DE" dirty="0">
                <a:sym typeface="Wingdings" panose="05000000000000000000" pitchFamily="2" charset="2"/>
              </a:rPr>
              <a:t>„Berechtigtes Interesse“</a:t>
            </a:r>
          </a:p>
          <a:p>
            <a:pPr marL="0" indent="0" algn="ctr">
              <a:buNone/>
            </a:pPr>
            <a:endParaRPr lang="de-DE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„Berechtigtes Interesse“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44385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Generalklausel – allerdings sehr weit auslegungsfähig!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de-DE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„Berechtigtes Interesse“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76857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Generalklausel – allerdings sehr weit auslegungsfähig!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Interessen/Grundrechte des Betroffenen dürfen nicht überwiegen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de-DE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„Berechtigtes Interesse“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36738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endParaRPr lang="de-DE" u="sng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de-DE" dirty="0">
              <a:latin typeface="Bookman Old Style" panose="02050604050505020204" pitchFamily="18" charset="0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4950069" y="448408"/>
              <a:ext cx="32172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464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Generalklausel – allerdings sehr weit auslegungsfähig!</a:t>
            </a:r>
          </a:p>
          <a:p>
            <a:pPr marL="0" indent="0"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Interessen/Grundrechte des Betroffenen dürfen nicht überwiegen</a:t>
            </a:r>
          </a:p>
          <a:p>
            <a:pPr marL="0" indent="0"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Abwägung nach Prinzip der Fairness/Treu + Glauben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de-DE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„Berechtigtes Interesse“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91321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Generalklausel – allerdings sehr weit auslegungsfähig!</a:t>
            </a:r>
          </a:p>
          <a:p>
            <a:pPr marL="0" indent="0"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Interessen/Grundrechte des Betroffenen dürfen nicht überwiegen</a:t>
            </a:r>
          </a:p>
          <a:p>
            <a:pPr marL="0" indent="0"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Abwägung nach Prinzip der Fairness/Treu + Glauben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Was spricht für oder gegen eine Datenverarbeitung?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de-DE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„Berechtigtes Interesse“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00425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Generalklausel – allerdings sehr weit auslegungsfähig!</a:t>
            </a:r>
          </a:p>
          <a:p>
            <a:pPr marL="0" indent="0"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Interessen/Grundrechte des Betroffenen dürfen nicht überwiegen</a:t>
            </a:r>
          </a:p>
          <a:p>
            <a:pPr marL="0" indent="0"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Abwägung nach Prinzip der Fairness/Treu + Glauben</a:t>
            </a:r>
          </a:p>
          <a:p>
            <a:pPr marL="0" indent="0"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Was spricht für oder gegen eine Datenverarbeitung?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“Vernünftige Erwartungen“ des Betroffenen / Näheverhältnis</a:t>
            </a:r>
          </a:p>
          <a:p>
            <a:pPr marL="0" indent="0" algn="ctr">
              <a:buNone/>
            </a:pPr>
            <a:endParaRPr lang="de-DE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„Berechtigtes Interesse“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4742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„Berechtigtes Interesse“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12039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u="sng" dirty="0">
                <a:sym typeface="Wingdings" panose="05000000000000000000" pitchFamily="2" charset="2"/>
              </a:rPr>
              <a:t>Aber:</a:t>
            </a:r>
            <a:r>
              <a:rPr lang="de-DE" dirty="0">
                <a:sym typeface="Wingdings" panose="05000000000000000000" pitchFamily="2" charset="2"/>
              </a:rPr>
              <a:t> die beabsichtigte Datenverarbeitung muss zunächst einmal </a:t>
            </a:r>
            <a:r>
              <a:rPr lang="de-DE" b="1" i="1" dirty="0">
                <a:sym typeface="Wingdings" panose="05000000000000000000" pitchFamily="2" charset="2"/>
              </a:rPr>
              <a:t>objektiv erforderlich </a:t>
            </a:r>
            <a:r>
              <a:rPr lang="de-DE" dirty="0">
                <a:sym typeface="Wingdings" panose="05000000000000000000" pitchFamily="2" charset="2"/>
              </a:rPr>
              <a:t>sein!</a:t>
            </a:r>
          </a:p>
          <a:p>
            <a:pPr marL="0" indent="0">
              <a:buNone/>
            </a:pPr>
            <a:endParaRPr lang="de-DE" u="sng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„Berechtigtes Interesse“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49245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Aber: die beabsichtigte Datenverarbeitung muss zunächst einmal objektiv erforderlich sein!</a:t>
            </a:r>
          </a:p>
          <a:p>
            <a:pPr marL="0" indent="0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Dass sie aus Sicht des Verantwortlichen </a:t>
            </a:r>
            <a:r>
              <a:rPr lang="de-DE" b="1" i="1" dirty="0">
                <a:sym typeface="Wingdings" panose="05000000000000000000" pitchFamily="2" charset="2"/>
              </a:rPr>
              <a:t>zweckmäßig</a:t>
            </a:r>
            <a:r>
              <a:rPr lang="de-DE" dirty="0">
                <a:sym typeface="Wingdings" panose="05000000000000000000" pitchFamily="2" charset="2"/>
              </a:rPr>
              <a:t> oder </a:t>
            </a:r>
            <a:r>
              <a:rPr lang="de-DE" b="1" i="1" dirty="0">
                <a:sym typeface="Wingdings" panose="05000000000000000000" pitchFamily="2" charset="2"/>
              </a:rPr>
              <a:t>geeignet</a:t>
            </a:r>
            <a:r>
              <a:rPr lang="de-DE" dirty="0">
                <a:sym typeface="Wingdings" panose="05000000000000000000" pitchFamily="2" charset="2"/>
              </a:rPr>
              <a:t> erscheint, </a:t>
            </a:r>
            <a:r>
              <a:rPr lang="de-DE" b="1" u="sng" dirty="0">
                <a:sym typeface="Wingdings" panose="05000000000000000000" pitchFamily="2" charset="2"/>
              </a:rPr>
              <a:t>reicht nicht </a:t>
            </a:r>
            <a:r>
              <a:rPr lang="de-DE" dirty="0">
                <a:sym typeface="Wingdings" panose="05000000000000000000" pitchFamily="2" charset="2"/>
              </a:rPr>
              <a:t>bereits </a:t>
            </a:r>
            <a:r>
              <a:rPr lang="de-DE" b="1" u="sng" dirty="0">
                <a:sym typeface="Wingdings" panose="05000000000000000000" pitchFamily="2" charset="2"/>
              </a:rPr>
              <a:t>aus</a:t>
            </a:r>
            <a:r>
              <a:rPr lang="de-DE" dirty="0">
                <a:sym typeface="Wingdings" panose="05000000000000000000" pitchFamily="2" charset="2"/>
              </a:rPr>
              <a:t>.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„Berechtigtes Interesse“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02448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Aber: die beabsichtigte Datenverarbeitung muss zunächst einmal objektiv erforderlich sein!</a:t>
            </a:r>
          </a:p>
          <a:p>
            <a:pPr marL="0" indent="0"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Dass sie aus Sicht des Verantwortlichen zweckmäßig oder geeignet erscheint, reicht nicht bereits aus.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Letztlich muss die beabsichtigte Datenverarbeitung so beschaffen sein, dass es </a:t>
            </a:r>
            <a:r>
              <a:rPr lang="de-DE" b="1" i="1" u="sng" dirty="0">
                <a:sym typeface="Wingdings" panose="05000000000000000000" pitchFamily="2" charset="2"/>
              </a:rPr>
              <a:t>keine objektiv zumutbare Alternative </a:t>
            </a:r>
            <a:r>
              <a:rPr lang="de-DE" dirty="0">
                <a:sym typeface="Wingdings" panose="05000000000000000000" pitchFamily="2" charset="2"/>
              </a:rPr>
              <a:t>für den Verantwortlichen gibt.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„Berechtigtes Interesse“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61849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Je üblicher eine Datenverarbeitung ist, je eher wird der Betroffene damit rechnen.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„Berechtigtes Interesse“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70273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Je üblicher eine Datenverarbeitung ist, je eher wird der Betroffene damit rechnen.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Google Analytics oder Cookies möglicherweise </a:t>
            </a:r>
            <a:r>
              <a:rPr lang="de-DE" i="1" dirty="0">
                <a:sym typeface="Wingdings" panose="05000000000000000000" pitchFamily="2" charset="2"/>
              </a:rPr>
              <a:t>„üblich“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„Berechtigtes Interesse“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48057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Je üblicher eine Datenverarbeitung ist, je eher wird der Betroffene damit rechnen.</a:t>
            </a:r>
          </a:p>
          <a:p>
            <a:pPr marL="0" indent="0"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Google Analytics oder Cookies möglicherweise „üblich“</a:t>
            </a:r>
          </a:p>
          <a:p>
            <a:pPr marL="0" indent="0"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 Ansonsten: </a:t>
            </a:r>
            <a:r>
              <a:rPr lang="de-DE" i="1" dirty="0">
                <a:sym typeface="Wingdings" panose="05000000000000000000" pitchFamily="2" charset="2"/>
              </a:rPr>
              <a:t>wirtschaftliches</a:t>
            </a:r>
            <a:r>
              <a:rPr lang="de-DE" dirty="0">
                <a:sym typeface="Wingdings" panose="05000000000000000000" pitchFamily="2" charset="2"/>
              </a:rPr>
              <a:t> Interesse (Zugewinn neuer Kunden, Erkenntnisse über Bonität, Überwachungsmaßnahmen durch Arbeitgeber etc.) kann </a:t>
            </a:r>
            <a:r>
              <a:rPr lang="de-DE" i="1" dirty="0">
                <a:sym typeface="Wingdings" panose="05000000000000000000" pitchFamily="2" charset="2"/>
              </a:rPr>
              <a:t>berechtigtes</a:t>
            </a:r>
            <a:r>
              <a:rPr lang="de-DE" dirty="0">
                <a:sym typeface="Wingdings" panose="05000000000000000000" pitchFamily="2" charset="2"/>
              </a:rPr>
              <a:t> Interesse begründen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„Berechtigtes Interesse“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8218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endParaRPr lang="de-DE" u="sng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de-DE" u="sng" dirty="0"/>
              <a:t>Am Rande angemerkt: 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</p:grpSp>
      <p:sp>
        <p:nvSpPr>
          <p:cNvPr id="11" name="Textfeld 10">
            <a:extLst>
              <a:ext uri="{FF2B5EF4-FFF2-40B4-BE49-F238E27FC236}">
                <a16:creationId xmlns:a16="http://schemas.microsoft.com/office/drawing/2014/main" id="{4363BC3C-A6D4-4916-A313-79F06069854A}"/>
              </a:ext>
            </a:extLst>
          </p:cNvPr>
          <p:cNvSpPr txBox="1"/>
          <p:nvPr/>
        </p:nvSpPr>
        <p:spPr>
          <a:xfrm>
            <a:off x="4950069" y="448408"/>
            <a:ext cx="3217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/>
              <a:t>DSGVO im Überblick</a:t>
            </a:r>
          </a:p>
        </p:txBody>
      </p:sp>
    </p:spTree>
    <p:extLst>
      <p:ext uri="{BB962C8B-B14F-4D97-AF65-F5344CB8AC3E}">
        <p14:creationId xmlns:p14="http://schemas.microsoft.com/office/powerpoint/2010/main" val="216421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ym typeface="Wingdings" panose="05000000000000000000" pitchFamily="2" charset="2"/>
              </a:rPr>
              <a:t>Erwägungsgrund</a:t>
            </a:r>
            <a:r>
              <a:rPr lang="de-DE" dirty="0">
                <a:sym typeface="Wingdings" panose="05000000000000000000" pitchFamily="2" charset="2"/>
              </a:rPr>
              <a:t> 47 zur DSGVO: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„Berechtigtes Interesse“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88959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ym typeface="Wingdings" panose="05000000000000000000" pitchFamily="2" charset="2"/>
              </a:rPr>
              <a:t>Erwägungsgrund</a:t>
            </a:r>
            <a:r>
              <a:rPr lang="de-DE" dirty="0">
                <a:sym typeface="Wingdings" panose="05000000000000000000" pitchFamily="2" charset="2"/>
              </a:rPr>
              <a:t> 47 zur DSGVO: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Kundenbeziehung </a:t>
            </a:r>
            <a:r>
              <a:rPr lang="de-DE" i="1" dirty="0">
                <a:sym typeface="Wingdings" panose="05000000000000000000" pitchFamily="2" charset="2"/>
              </a:rPr>
              <a:t>kann</a:t>
            </a:r>
            <a:r>
              <a:rPr lang="de-DE" dirty="0">
                <a:sym typeface="Wingdings" panose="05000000000000000000" pitchFamily="2" charset="2"/>
              </a:rPr>
              <a:t> berechtigtes Interesse nach sich ziehen.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„Berechtigtes Interesse“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36169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ym typeface="Wingdings" panose="05000000000000000000" pitchFamily="2" charset="2"/>
              </a:rPr>
              <a:t>Erwägungsgrund</a:t>
            </a:r>
            <a:r>
              <a:rPr lang="de-DE" dirty="0">
                <a:sym typeface="Wingdings" panose="05000000000000000000" pitchFamily="2" charset="2"/>
              </a:rPr>
              <a:t> 47 zur DSGVO: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Kundenbeziehung kann berechtigtes Interesse nach sich ziehen.</a:t>
            </a:r>
          </a:p>
          <a:p>
            <a:pPr marL="0" indent="0"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“Direktwerbung“ wird sogar </a:t>
            </a:r>
            <a:r>
              <a:rPr lang="de-DE" u="sng" dirty="0">
                <a:sym typeface="Wingdings" panose="05000000000000000000" pitchFamily="2" charset="2"/>
              </a:rPr>
              <a:t>ausdrücklich</a:t>
            </a:r>
            <a:r>
              <a:rPr lang="de-DE" dirty="0">
                <a:sym typeface="Wingdings" panose="05000000000000000000" pitchFamily="2" charset="2"/>
              </a:rPr>
              <a:t> benannt:</a:t>
            </a:r>
          </a:p>
          <a:p>
            <a:pPr marL="0" indent="0" algn="ctr">
              <a:buNone/>
            </a:pPr>
            <a:r>
              <a:rPr lang="de-DE" i="1" dirty="0"/>
              <a:t>„Die Verarbeitung personenbezogener Daten zum Zwecke der Direktwerbung kann als eine einem berechtigten Interesse dienende Verarbeitung betrachtet werden.“</a:t>
            </a:r>
            <a:endParaRPr lang="de-DE" i="1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„Berechtigtes Interesse“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15783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ym typeface="Wingdings" panose="05000000000000000000" pitchFamily="2" charset="2"/>
              </a:rPr>
              <a:t>Erwägungsgrund</a:t>
            </a:r>
            <a:r>
              <a:rPr lang="de-DE" dirty="0">
                <a:sym typeface="Wingdings" panose="05000000000000000000" pitchFamily="2" charset="2"/>
              </a:rPr>
              <a:t> 47 zur DSGVO: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Kundenbeziehung kann berechtigtes Interesse nach sich ziehen.</a:t>
            </a:r>
          </a:p>
          <a:p>
            <a:pPr marL="0" indent="0"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“Direktwerbung“ wird sogar ausdrücklich benannt:</a:t>
            </a:r>
          </a:p>
          <a:p>
            <a:pPr marL="0" indent="0" algn="ctr">
              <a:buNone/>
            </a:pPr>
            <a:r>
              <a:rPr lang="de-DE" i="1" dirty="0">
                <a:solidFill>
                  <a:schemeClr val="bg1">
                    <a:lumMod val="50000"/>
                  </a:schemeClr>
                </a:solidFill>
              </a:rPr>
              <a:t>„Die Verarbeitung personenbezogener Daten zum Zwecke der Direktwerbung kann als eine einem berechtigten Interesse dienende Verarbeitung betrachtet werden.“</a:t>
            </a:r>
            <a:br>
              <a:rPr lang="de-DE" i="1" dirty="0"/>
            </a:br>
            <a:endParaRPr lang="de-DE" i="1" dirty="0"/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Zusätzlich § 7, Abs. 3 UWG, dann Newsletter ohne Einwilligung!!!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„Berechtigtes Interesse“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31517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§ 7, Abs. 3 UWG gilt auch unter der DSGVO (Ausnahme in Art. 95):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„Berechtigtes Interesse“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93345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§ 7, Abs. 3 UWG gilt auch unter der DSGVO (Ausnahme in Art. 95):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„…unzumutbare Belästigung durch Werbung mittels elektronischer Post ist </a:t>
            </a:r>
            <a:r>
              <a:rPr lang="de-DE" u="sng" dirty="0">
                <a:sym typeface="Wingdings" panose="05000000000000000000" pitchFamily="2" charset="2"/>
              </a:rPr>
              <a:t>nicht</a:t>
            </a:r>
            <a:r>
              <a:rPr lang="de-DE" dirty="0">
                <a:sym typeface="Wingdings" panose="05000000000000000000" pitchFamily="2" charset="2"/>
              </a:rPr>
              <a:t> anzunehmen, wenn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„Berechtigtes Interesse“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50849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§ 7, Abs. 3 UWG gilt auch unter der DSGVO (Ausnahme in Art. 95):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„…unzumutbare Belästigung durch Werbung mittels elektronischer Post ist nicht anzunehmen, wenn</a:t>
            </a:r>
          </a:p>
          <a:p>
            <a:pPr>
              <a:buFontTx/>
              <a:buChar char="-"/>
            </a:pPr>
            <a:r>
              <a:rPr lang="de-DE" dirty="0">
                <a:sym typeface="Wingdings" panose="05000000000000000000" pitchFamily="2" charset="2"/>
              </a:rPr>
              <a:t>der Unternehmer im Zusammenhang mit Kauf oder Dienstleistung E-Mail-Adresse erhalten hat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„Berechtigtes Interesse“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6365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§ 7, Abs. 3 UWG gilt auch unter der DSGVO (Ausnahme in Art. 95):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„…unzumutbare Belästigung durch Werbung mittels elektronischer Post ist nicht anzunehmen, wenn</a:t>
            </a:r>
          </a:p>
          <a:p>
            <a:pPr>
              <a:buFontTx/>
              <a:buChar char="-"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der Unternehmer im Zusammenhang mit Kauf oder Dienstleistung E-Mail-Adresse erhalten hat</a:t>
            </a:r>
          </a:p>
          <a:p>
            <a:pPr>
              <a:buFontTx/>
              <a:buChar char="-"/>
            </a:pPr>
            <a:r>
              <a:rPr lang="de-DE" dirty="0">
                <a:sym typeface="Wingdings" panose="05000000000000000000" pitchFamily="2" charset="2"/>
              </a:rPr>
              <a:t>er die Adresse für Werbung für ähnliche Waren oder Leistungen verwendet</a:t>
            </a:r>
          </a:p>
          <a:p>
            <a:pPr>
              <a:buFontTx/>
              <a:buChar char="-"/>
            </a:pPr>
            <a:endParaRPr lang="de-DE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„Berechtigtes Interesse“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92401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§ 7, Abs. 3 UWG gilt auch unter der DSGVO (Ausnahme in Art. 95):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„…unzumutbare Belästigung durch Werbung mittels elektronischer Post ist nicht anzunehmen, wenn</a:t>
            </a:r>
          </a:p>
          <a:p>
            <a:pPr>
              <a:buFontTx/>
              <a:buChar char="-"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der Unternehmer im Zusammenhang mit Kauf oder Dienstleistung E-Mail-Adresse erhalten hat</a:t>
            </a:r>
          </a:p>
          <a:p>
            <a:pPr>
              <a:buFontTx/>
              <a:buChar char="-"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er die Adresse für Werbung für ähnliche Waren oder Leistungen verwendet</a:t>
            </a:r>
          </a:p>
          <a:p>
            <a:pPr>
              <a:buFontTx/>
              <a:buChar char="-"/>
            </a:pPr>
            <a:r>
              <a:rPr lang="de-DE" dirty="0">
                <a:sym typeface="Wingdings" panose="05000000000000000000" pitchFamily="2" charset="2"/>
              </a:rPr>
              <a:t>Kunde nicht widersprochen hat </a:t>
            </a:r>
            <a:r>
              <a:rPr lang="de-DE" b="1" u="sng" dirty="0">
                <a:sym typeface="Wingdings" panose="05000000000000000000" pitchFamily="2" charset="2"/>
              </a:rPr>
              <a:t>und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„Berechtigtes Interesse“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24485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§ 7, Abs. 3 UWG gilt auch unter der DSGVO (Ausnahme in Art. 95):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„…unzumutbare Belästigung durch Werbung mittels elektronischer Post ist nicht anzunehmen, wenn</a:t>
            </a:r>
          </a:p>
          <a:p>
            <a:pPr>
              <a:buFontTx/>
              <a:buChar char="-"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der Unternehmer im Zusammenhang mit Kauf oder Dienstleistung E-Mail-Adresse erhalten hat</a:t>
            </a:r>
          </a:p>
          <a:p>
            <a:pPr>
              <a:buFontTx/>
              <a:buChar char="-"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er die Adresse für Werbung für ähnliche Waren oder Leistungen verwendet</a:t>
            </a:r>
          </a:p>
          <a:p>
            <a:pPr>
              <a:buFontTx/>
              <a:buChar char="-"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Kunde nicht widersprochen hat und</a:t>
            </a:r>
          </a:p>
          <a:p>
            <a:pPr>
              <a:buFontTx/>
              <a:buChar char="-"/>
            </a:pPr>
            <a:r>
              <a:rPr lang="de-DE" dirty="0">
                <a:sym typeface="Wingdings" panose="05000000000000000000" pitchFamily="2" charset="2"/>
              </a:rPr>
              <a:t>jedes Mal auf Widerspruchsmöglichkeit hingewiesen wird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641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„Berechtigtes Interesse“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02943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/>
          <a:lstStyle/>
          <a:p>
            <a:pPr marL="0" indent="0" algn="ctr">
              <a:buNone/>
            </a:pPr>
            <a:endParaRPr lang="de-DE" u="sng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de-DE" u="sng" dirty="0"/>
              <a:t>Am Rande angemerkt: </a:t>
            </a:r>
          </a:p>
          <a:p>
            <a:pPr marL="0" indent="0">
              <a:buNone/>
            </a:pPr>
            <a:endParaRPr lang="de-DE" u="sng" dirty="0"/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</a:t>
            </a:r>
            <a:r>
              <a:rPr lang="de-DE" dirty="0"/>
              <a:t>Vieles war auch ähnlich schon im BDSG geregelt.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</p:grpSp>
      <p:sp>
        <p:nvSpPr>
          <p:cNvPr id="11" name="Textfeld 10">
            <a:extLst>
              <a:ext uri="{FF2B5EF4-FFF2-40B4-BE49-F238E27FC236}">
                <a16:creationId xmlns:a16="http://schemas.microsoft.com/office/drawing/2014/main" id="{4363BC3C-A6D4-4916-A313-79F06069854A}"/>
              </a:ext>
            </a:extLst>
          </p:cNvPr>
          <p:cNvSpPr txBox="1"/>
          <p:nvPr/>
        </p:nvSpPr>
        <p:spPr>
          <a:xfrm>
            <a:off x="4950069" y="448408"/>
            <a:ext cx="3217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/>
              <a:t>DSGVO im Überblick</a:t>
            </a:r>
          </a:p>
        </p:txBody>
      </p:sp>
    </p:spTree>
    <p:extLst>
      <p:ext uri="{BB962C8B-B14F-4D97-AF65-F5344CB8AC3E}">
        <p14:creationId xmlns:p14="http://schemas.microsoft.com/office/powerpoint/2010/main" val="3516107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7533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„Verarbeitungsverzeichnis“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34577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u="sng" dirty="0">
                <a:sym typeface="Wingdings" panose="05000000000000000000" pitchFamily="2" charset="2"/>
              </a:rPr>
              <a:t>Verarbeitungsverzeichnis</a:t>
            </a:r>
          </a:p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Dokumentationspflicht des Verantwortlichen (aber auch Nutzen </a:t>
            </a:r>
            <a:br>
              <a:rPr lang="de-DE" dirty="0">
                <a:sym typeface="Wingdings" panose="05000000000000000000" pitchFamily="2" charset="2"/>
              </a:rPr>
            </a:br>
            <a:r>
              <a:rPr lang="de-DE" dirty="0">
                <a:sym typeface="Wingdings" panose="05000000000000000000" pitchFamily="2" charset="2"/>
              </a:rPr>
              <a:t>     in Bezug auf Beweislastumkehr)</a:t>
            </a:r>
            <a:br>
              <a:rPr lang="de-DE" dirty="0">
                <a:sym typeface="Wingdings" panose="05000000000000000000" pitchFamily="2" charset="2"/>
              </a:rPr>
            </a:br>
            <a:endParaRPr lang="de-DE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7533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„Verarbeitungsverzeichnis“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83343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u="sng" dirty="0">
                <a:sym typeface="Wingdings" panose="05000000000000000000" pitchFamily="2" charset="2"/>
              </a:rPr>
              <a:t>Verarbeitungsverzeichnis</a:t>
            </a:r>
          </a:p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Dokumentationspflicht des Verantwortlichen (aber auch Nutzen </a:t>
            </a:r>
            <a:b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</a:b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    in Bezug auf Beweislastumkehr)</a:t>
            </a:r>
            <a:br>
              <a:rPr lang="de-DE" dirty="0">
                <a:sym typeface="Wingdings" panose="05000000000000000000" pitchFamily="2" charset="2"/>
              </a:rPr>
            </a:br>
            <a:br>
              <a:rPr lang="de-DE" dirty="0">
                <a:sym typeface="Wingdings" panose="05000000000000000000" pitchFamily="2" charset="2"/>
              </a:rPr>
            </a:br>
            <a:r>
              <a:rPr lang="de-DE" dirty="0">
                <a:sym typeface="Wingdings" panose="05000000000000000000" pitchFamily="2" charset="2"/>
              </a:rPr>
              <a:t>Vorsicht vor Mustern! Individuell und sorgfältig erstellen!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7533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„Verarbeitungsverzeichnis“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63682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u="sng" dirty="0">
                <a:sym typeface="Wingdings" panose="05000000000000000000" pitchFamily="2" charset="2"/>
              </a:rPr>
              <a:t>Verarbeitungsverzeichnis</a:t>
            </a:r>
          </a:p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Dokumentationspflicht des Verantwortlichen (aber auch Nutzen </a:t>
            </a:r>
            <a:b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</a:b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    in Bezug auf Beweislastumkehr)</a:t>
            </a:r>
            <a:b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</a:br>
            <a:b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</a:b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Vorsicht vor Mustern! Individuell und sorgfältig erstellen!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Genauer Inhalt und Aufbau wird von der Verordnung nicht</a:t>
            </a:r>
            <a:br>
              <a:rPr lang="de-DE" dirty="0">
                <a:sym typeface="Wingdings" panose="05000000000000000000" pitchFamily="2" charset="2"/>
              </a:rPr>
            </a:br>
            <a:r>
              <a:rPr lang="de-DE" dirty="0">
                <a:sym typeface="Wingdings" panose="05000000000000000000" pitchFamily="2" charset="2"/>
              </a:rPr>
              <a:t>     vorgegeben. Art. 30 gibt aber die Richtung vor.</a:t>
            </a:r>
            <a:br>
              <a:rPr lang="de-DE" dirty="0">
                <a:sym typeface="Wingdings" panose="05000000000000000000" pitchFamily="2" charset="2"/>
              </a:rPr>
            </a:br>
            <a:endParaRPr lang="de-DE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7533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„Verarbeitungsverzeichnis“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75465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u="sng" dirty="0">
                <a:sym typeface="Wingdings" panose="05000000000000000000" pitchFamily="2" charset="2"/>
              </a:rPr>
              <a:t>Verarbeitungsverzeichnis</a:t>
            </a:r>
          </a:p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Dokumentationspflicht des Verantwortlichen (aber auch Nutzen </a:t>
            </a:r>
            <a:b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</a:b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    in Bezug auf Beweislastumkehr)</a:t>
            </a:r>
            <a:b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</a:br>
            <a:b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</a:b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Vorsicht vor Mustern! Individuell und sorgfältig erstellen!</a:t>
            </a:r>
          </a:p>
          <a:p>
            <a:pPr marL="0" indent="0"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Genauer Inhalt und Aufbau wird von der Verordnung nicht</a:t>
            </a:r>
            <a:b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</a:br>
            <a:r>
              <a:rPr lang="de-DE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    vorgegeben. Art. 30 gibt aber die Richtung vor.</a:t>
            </a:r>
            <a:br>
              <a:rPr lang="de-DE" dirty="0">
                <a:sym typeface="Wingdings" panose="05000000000000000000" pitchFamily="2" charset="2"/>
              </a:rPr>
            </a:br>
            <a:br>
              <a:rPr lang="de-DE" dirty="0">
                <a:sym typeface="Wingdings" panose="05000000000000000000" pitchFamily="2" charset="2"/>
              </a:rPr>
            </a:br>
            <a:r>
              <a:rPr lang="de-DE" dirty="0">
                <a:sym typeface="Wingdings" panose="05000000000000000000" pitchFamily="2" charset="2"/>
              </a:rPr>
              <a:t>Gliederung nach Zwecken bietet sich an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7533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„Verarbeitungsverzeichnis“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52592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u="sng" dirty="0">
                <a:sym typeface="Wingdings" panose="05000000000000000000" pitchFamily="2" charset="2"/>
              </a:rPr>
              <a:t>Verarbeitungsverzeichnis - Muster</a:t>
            </a:r>
          </a:p>
          <a:p>
            <a:pPr marL="0" indent="0">
              <a:buNone/>
            </a:pPr>
            <a:endParaRPr lang="de-DE" b="1" i="1" dirty="0"/>
          </a:p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7533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„Verarbeitungsverzeichnis“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38422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de-DE" u="sng" dirty="0">
                <a:sym typeface="Wingdings" panose="05000000000000000000" pitchFamily="2" charset="2"/>
              </a:rPr>
              <a:t>Verarbeitungsverzeichnis - Muster</a:t>
            </a:r>
          </a:p>
          <a:p>
            <a:pPr marL="0" indent="0">
              <a:buNone/>
            </a:pPr>
            <a:endParaRPr lang="de-DE" b="1" i="1" dirty="0"/>
          </a:p>
          <a:p>
            <a:pPr marL="0" indent="0">
              <a:buNone/>
            </a:pPr>
            <a:r>
              <a:rPr lang="de-DE" b="1" i="1" dirty="0"/>
              <a:t>Bezeichnung der Verarbeitung</a:t>
            </a:r>
          </a:p>
          <a:p>
            <a:pPr marL="0" indent="0">
              <a:buNone/>
            </a:pPr>
            <a:r>
              <a:rPr lang="de-DE" dirty="0"/>
              <a:t>Terminverwaltung</a:t>
            </a:r>
          </a:p>
          <a:p>
            <a:pPr marL="0" indent="0">
              <a:buNone/>
            </a:pPr>
            <a:endParaRPr lang="de-DE" b="1" i="1" dirty="0"/>
          </a:p>
          <a:p>
            <a:pPr marL="0" indent="0">
              <a:buNone/>
            </a:pPr>
            <a:r>
              <a:rPr lang="de-DE" b="1" i="1" dirty="0"/>
              <a:t>Zwecke der Verarbeitung</a:t>
            </a:r>
          </a:p>
          <a:p>
            <a:pPr marL="0" indent="0">
              <a:buNone/>
            </a:pPr>
            <a:r>
              <a:rPr lang="de-DE" dirty="0"/>
              <a:t>Planung und Verwaltung von Terminen</a:t>
            </a:r>
          </a:p>
          <a:p>
            <a:pPr marL="0" indent="0">
              <a:buNone/>
            </a:pPr>
            <a:endParaRPr lang="de-DE" b="1" i="1" dirty="0"/>
          </a:p>
          <a:p>
            <a:pPr marL="0" indent="0">
              <a:buNone/>
            </a:pPr>
            <a:r>
              <a:rPr lang="de-DE" b="1" i="1" dirty="0"/>
              <a:t>Beschreibung der Kategorien personenbezogener Daten</a:t>
            </a:r>
          </a:p>
          <a:p>
            <a:pPr marL="0" indent="0">
              <a:buNone/>
            </a:pPr>
            <a:r>
              <a:rPr lang="de-DE" dirty="0"/>
              <a:t>Vorname, Nachname</a:t>
            </a:r>
          </a:p>
          <a:p>
            <a:pPr marL="0" indent="0">
              <a:buNone/>
            </a:pPr>
            <a:r>
              <a:rPr lang="de-DE" dirty="0"/>
              <a:t>E-Mail-Adresse</a:t>
            </a:r>
          </a:p>
          <a:p>
            <a:pPr marL="0" indent="0">
              <a:buNone/>
            </a:pPr>
            <a:r>
              <a:rPr lang="de-DE" dirty="0"/>
              <a:t>Telefonnummer</a:t>
            </a:r>
          </a:p>
          <a:p>
            <a:pPr marL="0" indent="0">
              <a:buNone/>
            </a:pPr>
            <a:r>
              <a:rPr lang="de-DE" dirty="0"/>
              <a:t>Etc.</a:t>
            </a:r>
          </a:p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7533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„Verarbeitungsverzeichnis“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40137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de-DE" u="sng" dirty="0">
                <a:sym typeface="Wingdings" panose="05000000000000000000" pitchFamily="2" charset="2"/>
              </a:rPr>
              <a:t>Verarbeitungsverzeichnis - Muster</a:t>
            </a:r>
          </a:p>
          <a:p>
            <a:pPr marL="0" indent="0">
              <a:buNone/>
            </a:pPr>
            <a:endParaRPr lang="de-DE" b="1" i="1" dirty="0"/>
          </a:p>
          <a:p>
            <a:pPr marL="0" indent="0">
              <a:buNone/>
            </a:pPr>
            <a:r>
              <a:rPr lang="de-DE" sz="3300" b="1" i="1" dirty="0"/>
              <a:t>Beschreibung der Kategorien betroffener Personen</a:t>
            </a:r>
          </a:p>
          <a:p>
            <a:pPr marL="0" indent="0">
              <a:buNone/>
            </a:pPr>
            <a:r>
              <a:rPr lang="de-DE" sz="3300" dirty="0"/>
              <a:t>Bestehende Mandanten, potentielle Mandanten</a:t>
            </a:r>
          </a:p>
          <a:p>
            <a:pPr marL="0" indent="0">
              <a:buNone/>
            </a:pPr>
            <a:endParaRPr lang="de-DE" sz="3300" dirty="0"/>
          </a:p>
          <a:p>
            <a:pPr marL="0" indent="0">
              <a:buNone/>
            </a:pPr>
            <a:r>
              <a:rPr lang="de-DE" sz="3300" b="1" i="1" dirty="0"/>
              <a:t>Kategorien von Empfängern, gegenüber denen die personenbezogenen Daten offengelegt worden sind oder noch offengelegt werden</a:t>
            </a:r>
          </a:p>
          <a:p>
            <a:pPr marL="0" indent="0">
              <a:buNone/>
            </a:pPr>
            <a:r>
              <a:rPr lang="de-DE" sz="3300" dirty="0"/>
              <a:t>Gegner, Gerichte</a:t>
            </a:r>
          </a:p>
          <a:p>
            <a:pPr marL="0" indent="0">
              <a:buNone/>
            </a:pPr>
            <a:endParaRPr lang="de-DE" sz="3300" dirty="0"/>
          </a:p>
          <a:p>
            <a:pPr marL="0" indent="0">
              <a:buNone/>
            </a:pPr>
            <a:r>
              <a:rPr lang="de-DE" sz="3300" b="1" i="1" dirty="0"/>
              <a:t>Vorgesehene Fristen für die Löschung der verschiedenen Datenkategorien</a:t>
            </a:r>
          </a:p>
          <a:p>
            <a:pPr marL="0" indent="0">
              <a:buNone/>
            </a:pPr>
            <a:r>
              <a:rPr lang="de-DE" sz="3300" dirty="0"/>
              <a:t>Je nachdem…..</a:t>
            </a:r>
          </a:p>
          <a:p>
            <a:pPr marL="0" indent="0">
              <a:buNone/>
            </a:pPr>
            <a:endParaRPr lang="de-DE" sz="3300" dirty="0"/>
          </a:p>
          <a:p>
            <a:pPr marL="0" indent="0">
              <a:buNone/>
            </a:pPr>
            <a:r>
              <a:rPr lang="de-DE" sz="3300" b="1" i="1" dirty="0"/>
              <a:t>Allgemeine Beschreibung der technischen und organisatorischen Maßnahmen gemäß Artikel 32 Absatz 1 DSGVO</a:t>
            </a:r>
          </a:p>
          <a:p>
            <a:pPr marL="0" indent="0">
              <a:buNone/>
            </a:pPr>
            <a:r>
              <a:rPr lang="de-DE" sz="3300" dirty="0"/>
              <a:t>Siehe Datensicherheitskonzept.</a:t>
            </a:r>
          </a:p>
          <a:p>
            <a:pPr marL="0" indent="0">
              <a:buNone/>
            </a:pPr>
            <a:endParaRPr lang="de-DE" sz="3300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7533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„Verarbeitungsverzeichnis“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05116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de-DE" u="sng" dirty="0">
                <a:sym typeface="Wingdings" panose="05000000000000000000" pitchFamily="2" charset="2"/>
              </a:rPr>
              <a:t>Verarbeitungsverzeichnis</a:t>
            </a:r>
          </a:p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Erlaubnistatbestand nennen – mit Argumentation</a:t>
            </a:r>
          </a:p>
          <a:p>
            <a:pPr marL="0" indent="0">
              <a:buNone/>
            </a:pPr>
            <a:br>
              <a:rPr lang="de-DE" dirty="0">
                <a:sym typeface="Wingdings" panose="05000000000000000000" pitchFamily="2" charset="2"/>
              </a:rPr>
            </a:br>
            <a:br>
              <a:rPr lang="de-DE" dirty="0">
                <a:sym typeface="Wingdings" panose="05000000000000000000" pitchFamily="2" charset="2"/>
              </a:rPr>
            </a:br>
            <a:r>
              <a:rPr lang="de-DE" dirty="0">
                <a:sym typeface="Wingdings" panose="05000000000000000000" pitchFamily="2" charset="2"/>
              </a:rPr>
              <a:t>Sämtliche Hardware und Software des Unternehmens darstellen</a:t>
            </a:r>
          </a:p>
          <a:p>
            <a:pPr marL="0" indent="0">
              <a:buNone/>
            </a:pPr>
            <a:br>
              <a:rPr lang="de-DE" dirty="0">
                <a:sym typeface="Wingdings" panose="05000000000000000000" pitchFamily="2" charset="2"/>
              </a:rPr>
            </a:br>
            <a:br>
              <a:rPr lang="de-DE" dirty="0">
                <a:sym typeface="Wingdings" panose="05000000000000000000" pitchFamily="2" charset="2"/>
              </a:rPr>
            </a:br>
            <a:r>
              <a:rPr lang="de-DE" dirty="0">
                <a:sym typeface="Wingdings" panose="05000000000000000000" pitchFamily="2" charset="2"/>
              </a:rPr>
              <a:t>Datenschutzkonzept (inklusive Datensicherung)</a:t>
            </a:r>
          </a:p>
          <a:p>
            <a:pPr marL="0" indent="0">
              <a:buNone/>
            </a:pPr>
            <a:br>
              <a:rPr lang="de-DE" dirty="0">
                <a:sym typeface="Wingdings" panose="05000000000000000000" pitchFamily="2" charset="2"/>
              </a:rPr>
            </a:br>
            <a:br>
              <a:rPr lang="de-DE" dirty="0">
                <a:sym typeface="Wingdings" panose="05000000000000000000" pitchFamily="2" charset="2"/>
              </a:rPr>
            </a:br>
            <a:r>
              <a:rPr lang="de-DE" dirty="0">
                <a:sym typeface="Wingdings" panose="05000000000000000000" pitchFamily="2" charset="2"/>
              </a:rPr>
              <a:t>Löschkonzept</a:t>
            </a:r>
            <a:br>
              <a:rPr lang="de-DE" dirty="0">
                <a:sym typeface="Wingdings" panose="05000000000000000000" pitchFamily="2" charset="2"/>
              </a:rPr>
            </a:br>
            <a:br>
              <a:rPr lang="de-DE" dirty="0">
                <a:sym typeface="Wingdings" panose="05000000000000000000" pitchFamily="2" charset="2"/>
              </a:rPr>
            </a:b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9028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„Verarbeitungsverzeichnis“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67305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0585"/>
            <a:ext cx="10515600" cy="501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u="sng" dirty="0">
              <a:sym typeface="Wingdings" panose="05000000000000000000" pitchFamily="2" charset="2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78826" y="281409"/>
            <a:ext cx="11034346" cy="637497"/>
            <a:chOff x="578826" y="281409"/>
            <a:chExt cx="11034346" cy="63749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037" y="281409"/>
              <a:ext cx="1415740" cy="536331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578826" y="549574"/>
              <a:ext cx="1103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______________________________________________________________________________________________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75196" y="430824"/>
              <a:ext cx="49028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/>
                <a:t>DSGVO im Überblick – „Datenschutzerklärung“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65766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3610</Words>
  <Application>Microsoft Office PowerPoint</Application>
  <PresentationFormat>Breitbild</PresentationFormat>
  <Paragraphs>939</Paragraphs>
  <Slides>143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143</vt:i4>
      </vt:variant>
    </vt:vector>
  </HeadingPairs>
  <TitlesOfParts>
    <vt:vector size="149" baseType="lpstr">
      <vt:lpstr>Arial</vt:lpstr>
      <vt:lpstr>Bookman Old Style</vt:lpstr>
      <vt:lpstr>Calibri</vt:lpstr>
      <vt:lpstr>Calibri Light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Felix Finsterer</dc:creator>
  <cp:lastModifiedBy>Felix Finsterer</cp:lastModifiedBy>
  <cp:revision>84</cp:revision>
  <dcterms:created xsi:type="dcterms:W3CDTF">2016-10-25T09:31:38Z</dcterms:created>
  <dcterms:modified xsi:type="dcterms:W3CDTF">2018-07-19T10:43:23Z</dcterms:modified>
</cp:coreProperties>
</file>